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322" r:id="rId2"/>
    <p:sldId id="323" r:id="rId3"/>
    <p:sldId id="324" r:id="rId4"/>
    <p:sldId id="316" r:id="rId5"/>
    <p:sldId id="327" r:id="rId6"/>
    <p:sldId id="319" r:id="rId7"/>
    <p:sldId id="328" r:id="rId8"/>
    <p:sldId id="329" r:id="rId9"/>
    <p:sldId id="330" r:id="rId10"/>
    <p:sldId id="336" r:id="rId11"/>
    <p:sldId id="333" r:id="rId12"/>
    <p:sldId id="331" r:id="rId13"/>
    <p:sldId id="33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80"/>
    <a:srgbClr val="0160A1"/>
    <a:srgbClr val="A200A2"/>
    <a:srgbClr val="D20000"/>
    <a:srgbClr val="0085B4"/>
    <a:srgbClr val="0094C8"/>
    <a:srgbClr val="461E64"/>
    <a:srgbClr val="CC0000"/>
    <a:srgbClr val="757575"/>
    <a:srgbClr val="0066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506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2000">
                <a:latin typeface="Arial"/>
              </a:rPr>
              <a:t>Для правки формата примечаний щёлкните мышью</a:t>
            </a:r>
            <a:endParaRPr/>
          </a:p>
        </p:txBody>
      </p:sp>
      <p:sp>
        <p:nvSpPr>
          <p:cNvPr id="241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1400">
                <a:latin typeface="Times New Roman"/>
              </a:rPr>
              <a:t>&lt;заголовок&gt;</a:t>
            </a:r>
            <a:endParaRPr/>
          </a:p>
        </p:txBody>
      </p:sp>
      <p:sp>
        <p:nvSpPr>
          <p:cNvPr id="242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ru-RU" sz="1400">
                <a:latin typeface="Times New Roman"/>
              </a:rPr>
              <a:t>&lt;дата/время&gt;</a:t>
            </a:r>
            <a:endParaRPr/>
          </a:p>
        </p:txBody>
      </p:sp>
      <p:sp>
        <p:nvSpPr>
          <p:cNvPr id="243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ru-RU" sz="1400">
                <a:latin typeface="Times New Roman"/>
              </a:rPr>
              <a:t>&lt;нижний колонтитул&gt;</a:t>
            </a:r>
            <a:endParaRPr/>
          </a:p>
        </p:txBody>
      </p:sp>
      <p:sp>
        <p:nvSpPr>
          <p:cNvPr id="244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B7A30E63-F352-4827-A120-A4C56FDE8C06}" type="slidenum">
              <a:rPr lang="ru-RU" sz="1400">
                <a:latin typeface="Times New Roman"/>
              </a:rPr>
              <a:pPr algn="r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73931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8" name="Рисунок 37"/>
          <p:cNvPicPr/>
          <p:nvPr/>
        </p:nvPicPr>
        <p:blipFill>
          <a:blip r:embed="rId2"/>
          <a:stretch/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  <p:pic>
        <p:nvPicPr>
          <p:cNvPr id="39" name="Рисунок 38"/>
          <p:cNvPicPr/>
          <p:nvPr/>
        </p:nvPicPr>
        <p:blipFill>
          <a:blip r:embed="rId2"/>
          <a:stretch/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/>
          <p:nvPr/>
        </p:nvPicPr>
        <p:blipFill>
          <a:blip r:embed="rId14"/>
          <a:stretch/>
        </p:blipFill>
        <p:spPr>
          <a:xfrm>
            <a:off x="-85680" y="-27360"/>
            <a:ext cx="9302760" cy="6885000"/>
          </a:xfrm>
          <a:prstGeom prst="rect">
            <a:avLst/>
          </a:prstGeom>
          <a:ln>
            <a:noFill/>
          </a:ln>
        </p:spPr>
      </p:pic>
      <p:sp>
        <p:nvSpPr>
          <p:cNvPr id="7" name="PlaceHolder 1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ru-RU" sz="1200" strike="noStrike">
                <a:solidFill>
                  <a:srgbClr val="8B8B8B"/>
                </a:solidFill>
                <a:latin typeface="Calibri"/>
              </a:rPr>
              <a:t>10.4.19</a:t>
            </a:r>
            <a:endParaRPr/>
          </a:p>
        </p:txBody>
      </p:sp>
      <p:sp>
        <p:nvSpPr>
          <p:cNvPr id="2" name="PlaceHolder 2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  <p:sp>
        <p:nvSpPr>
          <p:cNvPr id="3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6FCC1E10-F041-44C5-B4FA-00089D828783}" type="slidenum">
              <a:rPr lang="ru-RU" sz="1200" strike="noStrike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</a:pPr>
              <a:t>‹#›</a:t>
            </a:fld>
            <a:endParaRPr/>
          </a:p>
        </p:txBody>
      </p:sp>
      <p:sp>
        <p:nvSpPr>
          <p:cNvPr id="4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>
                <a:latin typeface="Calibri"/>
              </a:rPr>
              <a:t>Для правки текста заголовка щёлкните мышью</a:t>
            </a:r>
            <a:endParaRPr/>
          </a:p>
        </p:txBody>
      </p:sp>
      <p:sp>
        <p:nvSpPr>
          <p:cNvPr id="5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ru-RU" sz="3200">
                <a:latin typeface="Calibri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400">
                <a:latin typeface="Calibri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000">
                <a:latin typeface="Calibri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000">
                <a:latin typeface="Calibri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Calibri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Calibri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Calibri"/>
              </a:rPr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dopportal.ru/distro/12.%20%D0%A0%D1%83%D0%BA%D0%BE%D0%B2%D0%BE%D0%B4%D1%81%D1%82%D0%B2%D0%BE%20%D0%9E%D1%80%D0%B3%D0%B0%D0%BD%D0%B8%D0%B7%D0%B0%D1%82%D0%BE%D1%80%D0%B0%20v%202_10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youtube.com/watch?v=kPFHqZbPjP8&amp;list=PLZMNt5zom-y7XnZEkNOSs1uqIIBkh0jjr&amp;index=3" TargetMode="External"/><Relationship Id="rId4" Type="http://schemas.openxmlformats.org/officeDocument/2006/relationships/hyperlink" Target="https://&#1072;&#1076;&#1084;&#1080;&#1085;&#1082;&#1072;12.&#1085;&#1072;&#1074;&#1080;&#1075;&#1072;&#1090;&#1086;&#1088;.&#1076;&#1077;&#1090;&#1080;/admin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9.png"/><Relationship Id="rId7" Type="http://schemas.openxmlformats.org/officeDocument/2006/relationships/image" Target="../media/image18.jpeg"/><Relationship Id="rId2" Type="http://schemas.openxmlformats.org/officeDocument/2006/relationships/hyperlink" Target="https://www.youtube.com/watch?v=Be4CMeA0Z9w&amp;list=PLZMNt5zom-y7XnZEkNOSs1uqIIBkh0jjr&amp;index=4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fcw7_G0lzY" TargetMode="External"/><Relationship Id="rId7" Type="http://schemas.openxmlformats.org/officeDocument/2006/relationships/image" Target="../media/image20.jpeg"/><Relationship Id="rId2" Type="http://schemas.openxmlformats.org/officeDocument/2006/relationships/hyperlink" Target="https://yadi.sk/i/Iq8zXg_JMhi33Q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hySVVTX9i_A&amp;list=PLZMNt5zom-y7XnZEkNOSs1uqIIBkh0jjr&amp;index=6" TargetMode="External"/><Relationship Id="rId5" Type="http://schemas.openxmlformats.org/officeDocument/2006/relationships/hyperlink" Target="https://yadi.sk/i/S31msfLBb_22ow" TargetMode="External"/><Relationship Id="rId4" Type="http://schemas.openxmlformats.org/officeDocument/2006/relationships/hyperlink" Target="https://yadi.sk/i/LVJmQQROdOfN2w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hyperlink" Target="https://www.youtube.com/watch?v=fDYI4rRuuho&amp;list=PLZMNt5zom-y7XnZEkNOSs1uqIIBkh0jjr&amp;index=5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510" t="9077" r="11961" b="9574"/>
          <a:stretch/>
        </p:blipFill>
        <p:spPr bwMode="auto">
          <a:xfrm>
            <a:off x="578495" y="1916832"/>
            <a:ext cx="7675225" cy="452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-72008" y="203156"/>
            <a:ext cx="92525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160A1"/>
                </a:solidFill>
                <a:latin typeface="Calibri" pitchFamily="34" charset="0"/>
              </a:rPr>
              <a:t>НАВИГАТОР </a:t>
            </a:r>
          </a:p>
          <a:p>
            <a:pPr algn="ctr"/>
            <a:r>
              <a:rPr lang="ru-RU" sz="3200" b="1" dirty="0">
                <a:solidFill>
                  <a:srgbClr val="0160A1"/>
                </a:solidFill>
                <a:latin typeface="Calibri" pitchFamily="34" charset="0"/>
              </a:rPr>
              <a:t>д</a:t>
            </a:r>
            <a:r>
              <a:rPr lang="ru-RU" sz="3200" b="1" dirty="0" smtClean="0">
                <a:solidFill>
                  <a:srgbClr val="0160A1"/>
                </a:solidFill>
                <a:latin typeface="Calibri" pitchFamily="34" charset="0"/>
              </a:rPr>
              <a:t>ополнительного образования детей </a:t>
            </a:r>
          </a:p>
          <a:p>
            <a:pPr algn="ctr"/>
            <a:r>
              <a:rPr lang="ru-RU" sz="3200" b="1" dirty="0" smtClean="0">
                <a:solidFill>
                  <a:srgbClr val="0160A1"/>
                </a:solidFill>
                <a:latin typeface="Calibri" pitchFamily="34" charset="0"/>
              </a:rPr>
              <a:t>Республики Марий Эл</a:t>
            </a:r>
          </a:p>
        </p:txBody>
      </p:sp>
    </p:spTree>
    <p:extLst>
      <p:ext uri="{BB962C8B-B14F-4D97-AF65-F5344CB8AC3E}">
        <p14:creationId xmlns:p14="http://schemas.microsoft.com/office/powerpoint/2010/main" xmlns="" val="34493874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28596" y="225581"/>
            <a:ext cx="8501122" cy="654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algn="just"/>
            <a:r>
              <a:rPr lang="ru-RU" sz="2000" b="1" dirty="0" smtClean="0">
                <a:solidFill>
                  <a:srgbClr val="0160A1"/>
                </a:solidFill>
                <a:latin typeface="Calibri" pitchFamily="34" charset="0"/>
              </a:rPr>
              <a:t>К 2024 году во всех субъектах Российской Федерации будет внедрена целевая модель развития региональной системы дополнительного образования детей.</a:t>
            </a:r>
          </a:p>
          <a:p>
            <a:pPr marL="173038" algn="r"/>
            <a:r>
              <a:rPr lang="ru-RU" sz="1600" b="1" i="1" dirty="0" smtClean="0">
                <a:solidFill>
                  <a:srgbClr val="0160A1"/>
                </a:solidFill>
                <a:latin typeface="Calibri" pitchFamily="34" charset="0"/>
              </a:rPr>
              <a:t>Федеральный проект «Успех </a:t>
            </a:r>
            <a:r>
              <a:rPr lang="ru-RU" sz="1600" b="1" i="1" dirty="0">
                <a:solidFill>
                  <a:srgbClr val="0160A1"/>
                </a:solidFill>
                <a:latin typeface="Calibri" pitchFamily="34" charset="0"/>
              </a:rPr>
              <a:t>каждого ребенка» </a:t>
            </a:r>
            <a:endParaRPr lang="ru-RU" sz="1600" b="1" i="1" dirty="0" smtClean="0">
              <a:solidFill>
                <a:srgbClr val="0160A1"/>
              </a:solidFill>
              <a:latin typeface="Calibri" pitchFamily="34" charset="0"/>
            </a:endParaRPr>
          </a:p>
          <a:p>
            <a:pPr algn="r"/>
            <a:r>
              <a:rPr lang="ru-RU" sz="1600" b="1" i="1" dirty="0" smtClean="0">
                <a:solidFill>
                  <a:srgbClr val="0160A1"/>
                </a:solidFill>
                <a:latin typeface="Calibri" pitchFamily="34" charset="0"/>
              </a:rPr>
              <a:t>национального </a:t>
            </a:r>
            <a:r>
              <a:rPr lang="ru-RU" sz="1600" b="1" i="1" dirty="0">
                <a:solidFill>
                  <a:srgbClr val="0160A1"/>
                </a:solidFill>
                <a:latin typeface="Calibri" pitchFamily="34" charset="0"/>
              </a:rPr>
              <a:t>проекта «Образование» </a:t>
            </a:r>
          </a:p>
          <a:p>
            <a:endParaRPr lang="ru-RU" sz="2000" b="1" dirty="0" smtClean="0">
              <a:solidFill>
                <a:srgbClr val="0160A1"/>
              </a:solidFill>
              <a:latin typeface="Calibri" pitchFamily="34" charset="0"/>
            </a:endParaRPr>
          </a:p>
          <a:p>
            <a:pPr marL="173038" algn="just"/>
            <a:endParaRPr lang="ru-RU" sz="900" b="1" dirty="0" smtClean="0">
              <a:solidFill>
                <a:srgbClr val="0160A1"/>
              </a:solidFill>
              <a:latin typeface="Calibri" pitchFamily="34" charset="0"/>
            </a:endParaRPr>
          </a:p>
          <a:p>
            <a:pPr marL="173038" algn="just"/>
            <a:r>
              <a:rPr lang="ru-RU" sz="2000" b="1" dirty="0" smtClean="0">
                <a:solidFill>
                  <a:srgbClr val="0160A1"/>
                </a:solidFill>
                <a:latin typeface="Calibri" pitchFamily="34" charset="0"/>
              </a:rPr>
              <a:t>Настоящая целевая модель развития  региональных систем дополнительного образования детей (далее – Целевая модель ДОД) является обязательной для организаций, осуществляющих образовательную деятельность и реализующих дополнительные общеобразовательные программы.</a:t>
            </a:r>
          </a:p>
          <a:p>
            <a:pPr algn="r"/>
            <a:r>
              <a:rPr lang="ru-RU" sz="1600" b="1" i="1" dirty="0" smtClean="0">
                <a:solidFill>
                  <a:srgbClr val="0160A1"/>
                </a:solidFill>
                <a:latin typeface="Calibri" pitchFamily="34" charset="0"/>
              </a:rPr>
              <a:t>Приказ </a:t>
            </a:r>
            <a:r>
              <a:rPr lang="ru-RU" sz="1600" b="1" i="1" dirty="0" err="1" smtClean="0">
                <a:solidFill>
                  <a:srgbClr val="0160A1"/>
                </a:solidFill>
                <a:latin typeface="Calibri" pitchFamily="34" charset="0"/>
              </a:rPr>
              <a:t>Минпросвещения</a:t>
            </a:r>
            <a:r>
              <a:rPr lang="ru-RU" sz="1600" b="1" i="1" dirty="0" smtClean="0">
                <a:solidFill>
                  <a:srgbClr val="0160A1"/>
                </a:solidFill>
                <a:latin typeface="Calibri" pitchFamily="34" charset="0"/>
              </a:rPr>
              <a:t> России</a:t>
            </a:r>
          </a:p>
          <a:p>
            <a:pPr algn="r"/>
            <a:r>
              <a:rPr lang="ru-RU" sz="1600" b="1" i="1" dirty="0" smtClean="0">
                <a:solidFill>
                  <a:srgbClr val="0160A1"/>
                </a:solidFill>
                <a:latin typeface="Calibri" pitchFamily="34" charset="0"/>
              </a:rPr>
              <a:t>от </a:t>
            </a:r>
            <a:r>
              <a:rPr lang="ru-RU" sz="1600" b="1" i="1" dirty="0">
                <a:solidFill>
                  <a:srgbClr val="0160A1"/>
                </a:solidFill>
                <a:latin typeface="Calibri" pitchFamily="34" charset="0"/>
              </a:rPr>
              <a:t>3 сентября 2019 г. «Об утверждении </a:t>
            </a:r>
            <a:endParaRPr lang="ru-RU" sz="1600" b="1" i="1" dirty="0" smtClean="0">
              <a:solidFill>
                <a:srgbClr val="0160A1"/>
              </a:solidFill>
              <a:latin typeface="Calibri" pitchFamily="34" charset="0"/>
            </a:endParaRPr>
          </a:p>
          <a:p>
            <a:pPr algn="r"/>
            <a:r>
              <a:rPr lang="ru-RU" sz="1600" b="1" i="1" dirty="0" smtClean="0">
                <a:solidFill>
                  <a:srgbClr val="0160A1"/>
                </a:solidFill>
                <a:latin typeface="Calibri" pitchFamily="34" charset="0"/>
              </a:rPr>
              <a:t>Целевой </a:t>
            </a:r>
            <a:r>
              <a:rPr lang="ru-RU" sz="1600" b="1" i="1" dirty="0">
                <a:solidFill>
                  <a:srgbClr val="0160A1"/>
                </a:solidFill>
                <a:latin typeface="Calibri" pitchFamily="34" charset="0"/>
              </a:rPr>
              <a:t>модели </a:t>
            </a:r>
            <a:r>
              <a:rPr lang="ru-RU" sz="1600" b="1" i="1" dirty="0" smtClean="0">
                <a:solidFill>
                  <a:srgbClr val="0160A1"/>
                </a:solidFill>
                <a:latin typeface="Calibri" pitchFamily="34" charset="0"/>
              </a:rPr>
              <a:t>развития региональных</a:t>
            </a:r>
          </a:p>
          <a:p>
            <a:pPr algn="r"/>
            <a:r>
              <a:rPr lang="ru-RU" sz="1600" b="1" i="1" dirty="0" smtClean="0">
                <a:solidFill>
                  <a:srgbClr val="0160A1"/>
                </a:solidFill>
                <a:latin typeface="Calibri" pitchFamily="34" charset="0"/>
              </a:rPr>
              <a:t> </a:t>
            </a:r>
            <a:r>
              <a:rPr lang="ru-RU" sz="1600" b="1" i="1" dirty="0">
                <a:solidFill>
                  <a:srgbClr val="0160A1"/>
                </a:solidFill>
                <a:latin typeface="Calibri" pitchFamily="34" charset="0"/>
              </a:rPr>
              <a:t>систем дополнительного образования детей</a:t>
            </a:r>
            <a:r>
              <a:rPr lang="ru-RU" sz="1600" b="1" i="1" dirty="0" smtClean="0">
                <a:solidFill>
                  <a:srgbClr val="0160A1"/>
                </a:solidFill>
                <a:latin typeface="Calibri" pitchFamily="34" charset="0"/>
              </a:rPr>
              <a:t>»</a:t>
            </a:r>
          </a:p>
          <a:p>
            <a:pPr algn="r"/>
            <a:endParaRPr lang="ru-RU" b="1" dirty="0" smtClean="0">
              <a:solidFill>
                <a:srgbClr val="0160A1"/>
              </a:solidFill>
              <a:latin typeface="Calibri" pitchFamily="34" charset="0"/>
            </a:endParaRPr>
          </a:p>
          <a:p>
            <a:pPr algn="r"/>
            <a:endParaRPr lang="ru-RU" sz="800" b="1" dirty="0" smtClean="0">
              <a:solidFill>
                <a:srgbClr val="0160A1"/>
              </a:solidFill>
              <a:latin typeface="Calibri" pitchFamily="34" charset="0"/>
            </a:endParaRPr>
          </a:p>
          <a:p>
            <a:pPr indent="173038"/>
            <a:endParaRPr lang="ru-RU" b="1" dirty="0" smtClean="0">
              <a:solidFill>
                <a:srgbClr val="0160A1"/>
              </a:solidFill>
              <a:latin typeface="Calibri" pitchFamily="34" charset="0"/>
            </a:endParaRPr>
          </a:p>
          <a:p>
            <a:pPr indent="173038"/>
            <a:r>
              <a:rPr lang="ru-RU" sz="2000" b="1" dirty="0" smtClean="0">
                <a:solidFill>
                  <a:srgbClr val="0160A1"/>
                </a:solidFill>
                <a:latin typeface="Calibri" pitchFamily="34" charset="0"/>
              </a:rPr>
              <a:t>С 2020 года в Республике Марий Эл внедрена Целевая модель ДОД.</a:t>
            </a:r>
          </a:p>
          <a:p>
            <a:endParaRPr lang="ru-RU" sz="800" b="1" dirty="0" smtClean="0">
              <a:solidFill>
                <a:srgbClr val="0160A1"/>
              </a:solidFill>
              <a:latin typeface="Calibri" pitchFamily="34" charset="0"/>
            </a:endParaRPr>
          </a:p>
          <a:p>
            <a:pPr algn="r"/>
            <a:r>
              <a:rPr lang="ru-RU" sz="1600" b="1" i="1" dirty="0" smtClean="0">
                <a:solidFill>
                  <a:srgbClr val="0160A1"/>
                </a:solidFill>
                <a:latin typeface="Calibri" pitchFamily="34" charset="0"/>
              </a:rPr>
              <a:t>Соглашение о реализации регионального </a:t>
            </a:r>
          </a:p>
          <a:p>
            <a:pPr algn="r"/>
            <a:r>
              <a:rPr lang="ru-RU" sz="1600" b="1" i="1" dirty="0" smtClean="0">
                <a:solidFill>
                  <a:srgbClr val="0160A1"/>
                </a:solidFill>
                <a:latin typeface="Calibri" pitchFamily="34" charset="0"/>
              </a:rPr>
              <a:t>проекта «Успех каждого ребенка» </a:t>
            </a:r>
          </a:p>
          <a:p>
            <a:pPr algn="r"/>
            <a:r>
              <a:rPr lang="ru-RU" sz="1600" b="1" i="1" dirty="0" smtClean="0">
                <a:solidFill>
                  <a:srgbClr val="0160A1"/>
                </a:solidFill>
                <a:latin typeface="Calibri" pitchFamily="34" charset="0"/>
              </a:rPr>
              <a:t>на территории Республики Марий Эл</a:t>
            </a:r>
          </a:p>
          <a:p>
            <a:pPr algn="r"/>
            <a:endParaRPr lang="ru-RU" sz="1600" b="1" dirty="0" smtClean="0">
              <a:solidFill>
                <a:srgbClr val="0160A1"/>
              </a:solidFill>
              <a:latin typeface="Calibri" pitchFamily="34" charset="0"/>
            </a:endParaRPr>
          </a:p>
        </p:txBody>
      </p:sp>
      <p:pic>
        <p:nvPicPr>
          <p:cNvPr id="1026" name="Picture 2" descr="D:\UserData\Documents\Волкова О.В\РМЦ\Вебинары, конференции\Совещания с муниципалитетами по Навигатору\3.12.2020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5264" y="1071546"/>
            <a:ext cx="88386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D:\UserData\Documents\Волкова О.В\РМЦ\Вебинары, конференции\Совещания с муниципалитетами по Навигатору\3.12.2020\logo (1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24312" y="3786190"/>
            <a:ext cx="77625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UserData\Desktop\logo_03 AI 8-0 CMYK+ герб РМЭ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09826" y="5715016"/>
            <a:ext cx="90505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285720" y="2000240"/>
            <a:ext cx="8501122" cy="1588"/>
          </a:xfrm>
          <a:prstGeom prst="line">
            <a:avLst/>
          </a:prstGeom>
          <a:ln w="19050">
            <a:solidFill>
              <a:srgbClr val="0160A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285720" y="5070486"/>
            <a:ext cx="8501122" cy="1588"/>
          </a:xfrm>
          <a:prstGeom prst="line">
            <a:avLst/>
          </a:prstGeom>
          <a:ln w="19050">
            <a:solidFill>
              <a:srgbClr val="0160A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23528" y="-14610"/>
            <a:ext cx="5760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i="1" dirty="0" smtClean="0">
                <a:solidFill>
                  <a:srgbClr val="0160A1"/>
                </a:solidFill>
                <a:latin typeface="Calibri" pitchFamily="34" charset="0"/>
                <a:cs typeface="Calibri" pitchFamily="34" charset="0"/>
              </a:rPr>
              <a:t>"</a:t>
            </a:r>
            <a:endParaRPr lang="ru-RU" sz="5400" i="1" dirty="0">
              <a:solidFill>
                <a:srgbClr val="0160A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3528" y="1844824"/>
            <a:ext cx="5760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i="1" dirty="0" smtClean="0">
                <a:solidFill>
                  <a:srgbClr val="0160A1"/>
                </a:solidFill>
                <a:latin typeface="Calibri" pitchFamily="34" charset="0"/>
                <a:cs typeface="Calibri" pitchFamily="34" charset="0"/>
              </a:rPr>
              <a:t>"</a:t>
            </a:r>
            <a:endParaRPr lang="ru-RU" sz="5400" i="1" dirty="0">
              <a:solidFill>
                <a:srgbClr val="0160A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3528" y="4941168"/>
            <a:ext cx="5760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i="1" dirty="0" smtClean="0">
                <a:solidFill>
                  <a:srgbClr val="0160A1"/>
                </a:solidFill>
                <a:latin typeface="Calibri" pitchFamily="34" charset="0"/>
                <a:cs typeface="Calibri" pitchFamily="34" charset="0"/>
              </a:rPr>
              <a:t>"</a:t>
            </a:r>
            <a:endParaRPr lang="ru-RU" sz="5400" i="1" dirty="0">
              <a:solidFill>
                <a:srgbClr val="0160A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159464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71604" y="369024"/>
            <a:ext cx="72866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160A1"/>
                </a:solidFill>
                <a:latin typeface="Calibri" pitchFamily="34" charset="0"/>
              </a:rPr>
              <a:t>Информационная система </a:t>
            </a:r>
            <a:r>
              <a:rPr lang="ru-RU" sz="2000" b="1" dirty="0" smtClean="0">
                <a:solidFill>
                  <a:srgbClr val="800080"/>
                </a:solidFill>
                <a:latin typeface="Calibri" pitchFamily="34" charset="0"/>
              </a:rPr>
              <a:t>«Навигатор </a:t>
            </a:r>
            <a:r>
              <a:rPr lang="ru-RU" sz="2000" b="1" dirty="0">
                <a:solidFill>
                  <a:srgbClr val="800080"/>
                </a:solidFill>
                <a:latin typeface="Calibri" pitchFamily="34" charset="0"/>
              </a:rPr>
              <a:t>дополнительного образования детей»</a:t>
            </a:r>
            <a:r>
              <a:rPr lang="ru-RU" sz="2000" b="1" dirty="0">
                <a:solidFill>
                  <a:srgbClr val="0160A1"/>
                </a:solidFill>
                <a:latin typeface="Calibri" pitchFamily="34" charset="0"/>
              </a:rPr>
              <a:t> </a:t>
            </a:r>
            <a:r>
              <a:rPr lang="ru-RU" sz="2000" b="1" dirty="0" smtClean="0">
                <a:solidFill>
                  <a:srgbClr val="0160A1"/>
                </a:solidFill>
                <a:latin typeface="Calibri" pitchFamily="34" charset="0"/>
              </a:rPr>
              <a:t>- один из инструментов внедрения Целевой модели.</a:t>
            </a:r>
            <a:endParaRPr lang="ru-RU" sz="2000" b="1" dirty="0">
              <a:solidFill>
                <a:srgbClr val="0160A1"/>
              </a:solidFill>
              <a:latin typeface="Calibri" pitchFamily="34" charset="0"/>
            </a:endParaRPr>
          </a:p>
        </p:txBody>
      </p:sp>
      <p:pic>
        <p:nvPicPr>
          <p:cNvPr id="4" name="Picture 2" descr="H:\Навигатор\3.12.2020\151505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48736"/>
            <a:ext cx="1261001" cy="1080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179645" y="1357298"/>
            <a:ext cx="7678635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2000" b="1" dirty="0" smtClean="0">
              <a:solidFill>
                <a:srgbClr val="0160A1"/>
              </a:solidFill>
              <a:latin typeface="Calibri" pitchFamily="34" charset="0"/>
            </a:endParaRPr>
          </a:p>
          <a:p>
            <a:pPr algn="just">
              <a:spcAft>
                <a:spcPts val="1200"/>
              </a:spcAft>
            </a:pPr>
            <a:r>
              <a:rPr lang="ru-RU" sz="2000" b="1" dirty="0" smtClean="0">
                <a:solidFill>
                  <a:srgbClr val="800080"/>
                </a:solidFill>
                <a:latin typeface="Calibri" pitchFamily="34" charset="0"/>
              </a:rPr>
              <a:t>Задачи:</a:t>
            </a:r>
          </a:p>
          <a:p>
            <a:pPr algn="just">
              <a:spcAft>
                <a:spcPts val="2400"/>
              </a:spcAft>
            </a:pPr>
            <a:r>
              <a:rPr lang="ru-RU" sz="2000" b="1" dirty="0" smtClean="0">
                <a:solidFill>
                  <a:srgbClr val="0160A1"/>
                </a:solidFill>
                <a:latin typeface="Calibri" pitchFamily="34" charset="0"/>
              </a:rPr>
              <a:t>Информирование населения об учебных программах </a:t>
            </a:r>
            <a:br>
              <a:rPr lang="ru-RU" sz="2000" b="1" dirty="0" smtClean="0">
                <a:solidFill>
                  <a:srgbClr val="0160A1"/>
                </a:solidFill>
                <a:latin typeface="Calibri" pitchFamily="34" charset="0"/>
              </a:rPr>
            </a:br>
            <a:r>
              <a:rPr lang="ru-RU" sz="2000" b="1" dirty="0" smtClean="0">
                <a:solidFill>
                  <a:srgbClr val="0160A1"/>
                </a:solidFill>
                <a:latin typeface="Calibri" pitchFamily="34" charset="0"/>
              </a:rPr>
              <a:t>и мероприятиях дополнительного образования;</a:t>
            </a:r>
          </a:p>
          <a:p>
            <a:pPr algn="just">
              <a:spcAft>
                <a:spcPts val="2400"/>
              </a:spcAft>
            </a:pPr>
            <a:r>
              <a:rPr lang="ru-RU" sz="2000" b="1" dirty="0">
                <a:solidFill>
                  <a:srgbClr val="0160A1"/>
                </a:solidFill>
                <a:latin typeface="Calibri" pitchFamily="34" charset="0"/>
              </a:rPr>
              <a:t>Формирование отчетов и графиков для эффективного принятия управленческих </a:t>
            </a:r>
            <a:r>
              <a:rPr lang="ru-RU" sz="2000" b="1" dirty="0" smtClean="0">
                <a:solidFill>
                  <a:srgbClr val="0160A1"/>
                </a:solidFill>
                <a:latin typeface="Calibri" pitchFamily="34" charset="0"/>
              </a:rPr>
              <a:t>решений;</a:t>
            </a:r>
            <a:endParaRPr lang="ru-RU" sz="2000" b="1" dirty="0">
              <a:solidFill>
                <a:srgbClr val="0160A1"/>
              </a:solidFill>
              <a:latin typeface="Calibri" pitchFamily="34" charset="0"/>
            </a:endParaRPr>
          </a:p>
          <a:p>
            <a:pPr algn="just">
              <a:spcAft>
                <a:spcPts val="2400"/>
              </a:spcAft>
            </a:pPr>
            <a:r>
              <a:rPr lang="ru-RU" sz="2000" b="1" dirty="0" smtClean="0">
                <a:solidFill>
                  <a:srgbClr val="0160A1"/>
                </a:solidFill>
                <a:latin typeface="Calibri" pitchFamily="34" charset="0"/>
              </a:rPr>
              <a:t>Учет детей, </a:t>
            </a:r>
            <a:r>
              <a:rPr lang="ru-RU" sz="2000" b="1" dirty="0">
                <a:solidFill>
                  <a:srgbClr val="0160A1"/>
                </a:solidFill>
                <a:latin typeface="Calibri" pitchFamily="34" charset="0"/>
              </a:rPr>
              <a:t>охваченных услугами дополнительного </a:t>
            </a:r>
            <a:r>
              <a:rPr lang="ru-RU" sz="2000" b="1" dirty="0" smtClean="0">
                <a:solidFill>
                  <a:srgbClr val="0160A1"/>
                </a:solidFill>
                <a:latin typeface="Calibri" pitchFamily="34" charset="0"/>
              </a:rPr>
              <a:t>образования</a:t>
            </a:r>
            <a:r>
              <a:rPr lang="ru-RU" sz="2000" b="1" dirty="0">
                <a:solidFill>
                  <a:srgbClr val="0160A1"/>
                </a:solidFill>
                <a:latin typeface="Calibri" pitchFamily="34" charset="0"/>
              </a:rPr>
              <a:t>.</a:t>
            </a:r>
            <a:endParaRPr lang="ru-RU" sz="2000" b="1" dirty="0" smtClean="0">
              <a:solidFill>
                <a:srgbClr val="0160A1"/>
              </a:solidFill>
              <a:latin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1472" y="4643446"/>
            <a:ext cx="83215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0160A1"/>
                </a:solidFill>
                <a:latin typeface="Calibri" pitchFamily="34" charset="0"/>
              </a:rPr>
              <a:t>С 1  января 2021 года (т.е. за 2020 год) учет численности детей в возрасте </a:t>
            </a:r>
            <a:br>
              <a:rPr lang="ru-RU" b="1" dirty="0" smtClean="0">
                <a:solidFill>
                  <a:srgbClr val="0160A1"/>
                </a:solidFill>
                <a:latin typeface="Calibri" pitchFamily="34" charset="0"/>
              </a:rPr>
            </a:br>
            <a:r>
              <a:rPr lang="ru-RU" b="1" dirty="0" smtClean="0">
                <a:solidFill>
                  <a:srgbClr val="0160A1"/>
                </a:solidFill>
                <a:latin typeface="Calibri" pitchFamily="34" charset="0"/>
              </a:rPr>
              <a:t>от 5 до 18 лет, охваченных услугами дополнительного образования будет осуществляться автоматизировано через  Навигатор.</a:t>
            </a:r>
          </a:p>
        </p:txBody>
      </p:sp>
      <p:sp>
        <p:nvSpPr>
          <p:cNvPr id="9" name="Блок-схема: узел 8"/>
          <p:cNvSpPr/>
          <p:nvPr/>
        </p:nvSpPr>
        <p:spPr>
          <a:xfrm>
            <a:off x="428596" y="2143116"/>
            <a:ext cx="457200" cy="457200"/>
          </a:xfrm>
          <a:prstGeom prst="flowChartConnector">
            <a:avLst/>
          </a:prstGeom>
          <a:solidFill>
            <a:srgbClr val="800080"/>
          </a:solidFill>
          <a:ln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узел 9"/>
          <p:cNvSpPr/>
          <p:nvPr/>
        </p:nvSpPr>
        <p:spPr>
          <a:xfrm>
            <a:off x="428596" y="2971800"/>
            <a:ext cx="457200" cy="457200"/>
          </a:xfrm>
          <a:prstGeom prst="flowChartConnector">
            <a:avLst/>
          </a:prstGeom>
          <a:solidFill>
            <a:srgbClr val="800080"/>
          </a:solidFill>
          <a:ln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428596" y="3829056"/>
            <a:ext cx="457200" cy="457200"/>
          </a:xfrm>
          <a:prstGeom prst="flowChartConnector">
            <a:avLst/>
          </a:prstGeom>
          <a:solidFill>
            <a:srgbClr val="800080"/>
          </a:solidFill>
          <a:ln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rot="5400000">
            <a:off x="-70676" y="3213892"/>
            <a:ext cx="1428760" cy="1588"/>
          </a:xfrm>
          <a:prstGeom prst="line">
            <a:avLst/>
          </a:prstGeom>
          <a:ln w="57150">
            <a:solidFill>
              <a:srgbClr val="80008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00066" y="2143116"/>
            <a:ext cx="500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Calibri" pitchFamily="34" charset="0"/>
              </a:rPr>
              <a:t>1</a:t>
            </a:r>
            <a:endParaRPr lang="ru-RU" sz="2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0066" y="2971800"/>
            <a:ext cx="500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endParaRPr lang="ru-RU" sz="2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034" y="3829056"/>
            <a:ext cx="500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Calibri" pitchFamily="34" charset="0"/>
              </a:rPr>
              <a:t>3</a:t>
            </a:r>
            <a:endParaRPr lang="ru-RU" sz="2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2362" y="4500570"/>
            <a:ext cx="3571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D20000"/>
                </a:solidFill>
                <a:latin typeface="Calibri" pitchFamily="34" charset="0"/>
              </a:rPr>
              <a:t>!</a:t>
            </a:r>
            <a:endParaRPr lang="ru-RU" sz="6000" b="1" dirty="0">
              <a:solidFill>
                <a:srgbClr val="D20000"/>
              </a:solidFill>
              <a:latin typeface="Calibri" pitchFamily="34" charset="0"/>
            </a:endParaRPr>
          </a:p>
        </p:txBody>
      </p:sp>
      <p:grpSp>
        <p:nvGrpSpPr>
          <p:cNvPr id="42" name="Группа 41"/>
          <p:cNvGrpSpPr/>
          <p:nvPr/>
        </p:nvGrpSpPr>
        <p:grpSpPr>
          <a:xfrm>
            <a:off x="500034" y="5572140"/>
            <a:ext cx="8148428" cy="1071570"/>
            <a:chOff x="428596" y="4500570"/>
            <a:chExt cx="8148428" cy="1071570"/>
          </a:xfrm>
        </p:grpSpPr>
        <p:grpSp>
          <p:nvGrpSpPr>
            <p:cNvPr id="37" name="Группа 36"/>
            <p:cNvGrpSpPr/>
            <p:nvPr/>
          </p:nvGrpSpPr>
          <p:grpSpPr>
            <a:xfrm>
              <a:off x="500034" y="4992768"/>
              <a:ext cx="8076990" cy="579372"/>
              <a:chOff x="638414" y="5425330"/>
              <a:chExt cx="8076990" cy="579372"/>
            </a:xfrm>
          </p:grpSpPr>
          <p:sp>
            <p:nvSpPr>
              <p:cNvPr id="21" name="Прямоугольник 20"/>
              <p:cNvSpPr/>
              <p:nvPr/>
            </p:nvSpPr>
            <p:spPr>
              <a:xfrm>
                <a:off x="714348" y="5500702"/>
                <a:ext cx="7715304" cy="432562"/>
              </a:xfrm>
              <a:prstGeom prst="rect">
                <a:avLst/>
              </a:prstGeom>
              <a:solidFill>
                <a:srgbClr val="8000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2" name="Блок-схема: узел 21"/>
              <p:cNvSpPr/>
              <p:nvPr/>
            </p:nvSpPr>
            <p:spPr>
              <a:xfrm>
                <a:off x="638414" y="5429264"/>
                <a:ext cx="576000" cy="575438"/>
              </a:xfrm>
              <a:prstGeom prst="flowChartConnector">
                <a:avLst/>
              </a:prstGeom>
              <a:solidFill>
                <a:srgbClr val="800080"/>
              </a:solidFill>
              <a:ln>
                <a:solidFill>
                  <a:srgbClr val="800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642910" y="5500702"/>
                <a:ext cx="78581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000" b="1" dirty="0" smtClean="0">
                    <a:solidFill>
                      <a:schemeClr val="bg1"/>
                    </a:solidFill>
                    <a:latin typeface="Calibri" pitchFamily="34" charset="0"/>
                  </a:rPr>
                  <a:t>2020</a:t>
                </a:r>
                <a:endParaRPr lang="ru-RU" sz="2000" b="1" dirty="0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25" name="Блок-схема: узел 24"/>
              <p:cNvSpPr/>
              <p:nvPr/>
            </p:nvSpPr>
            <p:spPr>
              <a:xfrm>
                <a:off x="8072462" y="5429264"/>
                <a:ext cx="576000" cy="575438"/>
              </a:xfrm>
              <a:prstGeom prst="flowChartConnector">
                <a:avLst/>
              </a:prstGeom>
              <a:solidFill>
                <a:srgbClr val="800080"/>
              </a:solidFill>
              <a:ln>
                <a:solidFill>
                  <a:srgbClr val="800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6" name="Блок-схема: узел 25"/>
              <p:cNvSpPr/>
              <p:nvPr/>
            </p:nvSpPr>
            <p:spPr>
              <a:xfrm>
                <a:off x="4286248" y="5425330"/>
                <a:ext cx="576000" cy="575438"/>
              </a:xfrm>
              <a:prstGeom prst="flowChartConnector">
                <a:avLst/>
              </a:prstGeom>
              <a:solidFill>
                <a:srgbClr val="800080"/>
              </a:solidFill>
              <a:ln>
                <a:solidFill>
                  <a:srgbClr val="800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929586" y="5500702"/>
                <a:ext cx="78581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000" b="1" dirty="0" smtClean="0">
                    <a:solidFill>
                      <a:schemeClr val="bg1"/>
                    </a:solidFill>
                    <a:latin typeface="Calibri" pitchFamily="34" charset="0"/>
                  </a:rPr>
                  <a:t>2024</a:t>
                </a:r>
                <a:endParaRPr lang="ru-RU" sz="2000" b="1" dirty="0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29" name="Блок-схема: узел 28"/>
              <p:cNvSpPr/>
              <p:nvPr/>
            </p:nvSpPr>
            <p:spPr>
              <a:xfrm>
                <a:off x="2571736" y="5429264"/>
                <a:ext cx="576000" cy="575438"/>
              </a:xfrm>
              <a:prstGeom prst="flowChartConnector">
                <a:avLst/>
              </a:prstGeom>
              <a:solidFill>
                <a:srgbClr val="800080"/>
              </a:solidFill>
              <a:ln>
                <a:solidFill>
                  <a:srgbClr val="800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0" name="Блок-схема: узел 29"/>
              <p:cNvSpPr/>
              <p:nvPr/>
            </p:nvSpPr>
            <p:spPr>
              <a:xfrm>
                <a:off x="6072198" y="5429264"/>
                <a:ext cx="576000" cy="575438"/>
              </a:xfrm>
              <a:prstGeom prst="flowChartConnector">
                <a:avLst/>
              </a:prstGeom>
              <a:solidFill>
                <a:srgbClr val="800080"/>
              </a:solidFill>
              <a:ln>
                <a:solidFill>
                  <a:srgbClr val="800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2500298" y="5500702"/>
                <a:ext cx="78581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000" b="1" dirty="0" smtClean="0">
                    <a:solidFill>
                      <a:schemeClr val="bg1"/>
                    </a:solidFill>
                    <a:latin typeface="Calibri" pitchFamily="34" charset="0"/>
                  </a:rPr>
                  <a:t>2021</a:t>
                </a:r>
                <a:endParaRPr lang="ru-RU" sz="2000" b="1" dirty="0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4214810" y="5500702"/>
                <a:ext cx="78581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000" b="1" dirty="0" smtClean="0">
                    <a:solidFill>
                      <a:schemeClr val="bg1"/>
                    </a:solidFill>
                    <a:latin typeface="Calibri" pitchFamily="34" charset="0"/>
                  </a:rPr>
                  <a:t>2022</a:t>
                </a:r>
                <a:endParaRPr lang="ru-RU" sz="2000" b="1" dirty="0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6000760" y="5500702"/>
                <a:ext cx="78581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000" b="1" dirty="0" smtClean="0">
                    <a:solidFill>
                      <a:schemeClr val="bg1"/>
                    </a:solidFill>
                    <a:latin typeface="Calibri" pitchFamily="34" charset="0"/>
                  </a:rPr>
                  <a:t>2023</a:t>
                </a:r>
                <a:endParaRPr lang="ru-RU" sz="2000" b="1" dirty="0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428596" y="4500570"/>
              <a:ext cx="8572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>
                  <a:solidFill>
                    <a:srgbClr val="800080"/>
                  </a:solidFill>
                  <a:latin typeface="Calibri" pitchFamily="34" charset="0"/>
                </a:rPr>
                <a:t>76,5%</a:t>
              </a:r>
              <a:endParaRPr lang="ru-RU" sz="2000" b="1" dirty="0">
                <a:solidFill>
                  <a:srgbClr val="800080"/>
                </a:solidFill>
                <a:latin typeface="Calibri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357422" y="4500570"/>
              <a:ext cx="7143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>
                  <a:solidFill>
                    <a:srgbClr val="800080"/>
                  </a:solidFill>
                  <a:latin typeface="Calibri" pitchFamily="34" charset="0"/>
                </a:rPr>
                <a:t>77%</a:t>
              </a:r>
              <a:endParaRPr lang="ru-RU" sz="2000" b="1" dirty="0">
                <a:solidFill>
                  <a:srgbClr val="800080"/>
                </a:solidFill>
                <a:latin typeface="Calibri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000496" y="4500570"/>
              <a:ext cx="8572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>
                  <a:solidFill>
                    <a:srgbClr val="800080"/>
                  </a:solidFill>
                  <a:latin typeface="Calibri" pitchFamily="34" charset="0"/>
                </a:rPr>
                <a:t>77,5%</a:t>
              </a:r>
              <a:endParaRPr lang="ru-RU" sz="2000" b="1" dirty="0">
                <a:solidFill>
                  <a:srgbClr val="800080"/>
                </a:solidFill>
                <a:latin typeface="Calibri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857884" y="4500570"/>
              <a:ext cx="64294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>
                  <a:solidFill>
                    <a:srgbClr val="800080"/>
                  </a:solidFill>
                  <a:latin typeface="Calibri" pitchFamily="34" charset="0"/>
                </a:rPr>
                <a:t>78%</a:t>
              </a:r>
              <a:endParaRPr lang="ru-RU" sz="2000" b="1" dirty="0">
                <a:solidFill>
                  <a:srgbClr val="800080"/>
                </a:solidFill>
                <a:latin typeface="Calibri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858148" y="4500570"/>
              <a:ext cx="64294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>
                  <a:solidFill>
                    <a:srgbClr val="800080"/>
                  </a:solidFill>
                  <a:latin typeface="Calibri" pitchFamily="34" charset="0"/>
                </a:rPr>
                <a:t>80%</a:t>
              </a:r>
              <a:endParaRPr lang="ru-RU" sz="2000" b="1" dirty="0">
                <a:solidFill>
                  <a:srgbClr val="800080"/>
                </a:solidFill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5103986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>
          <a:xfrm>
            <a:off x="1" y="-24"/>
            <a:ext cx="9107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160A1"/>
                </a:solidFill>
                <a:latin typeface="Calibri" pitchFamily="34" charset="0"/>
              </a:rPr>
              <a:t>Навигатор состоит из трех частей</a:t>
            </a:r>
            <a:r>
              <a:rPr lang="ru-RU" sz="2400" b="1" dirty="0" smtClean="0">
                <a:solidFill>
                  <a:srgbClr val="0160A1"/>
                </a:solidFill>
                <a:latin typeface="Calibri" pitchFamily="34" charset="0"/>
              </a:rPr>
              <a:t>:</a:t>
            </a:r>
            <a:endParaRPr lang="ru-RU" sz="2400" b="1" dirty="0">
              <a:solidFill>
                <a:srgbClr val="0160A1"/>
              </a:solidFill>
              <a:latin typeface="Calibri" pitchFamily="34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14282" y="1826908"/>
          <a:ext cx="8643966" cy="4556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1768"/>
                <a:gridCol w="2714644"/>
                <a:gridCol w="3357554"/>
              </a:tblGrid>
              <a:tr h="816274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Calibri" pitchFamily="34" charset="0"/>
                        </a:rPr>
                        <a:t>Сайт</a:t>
                      </a:r>
                      <a:r>
                        <a:rPr lang="ru-RU" sz="1800" baseline="0" dirty="0" smtClean="0">
                          <a:latin typeface="Calibri" pitchFamily="34" charset="0"/>
                        </a:rPr>
                        <a:t> -</a:t>
                      </a:r>
                      <a:endParaRPr lang="ru-RU" sz="1800" dirty="0" smtClean="0">
                        <a:latin typeface="Calibri" pitchFamily="34" charset="0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Calibri" pitchFamily="34" charset="0"/>
                        </a:rPr>
                        <a:t>для потребителей услуг</a:t>
                      </a:r>
                    </a:p>
                    <a:p>
                      <a:pPr algn="ctr"/>
                      <a:endParaRPr lang="ru-RU" sz="18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Calibri" pitchFamily="34" charset="0"/>
                        </a:rPr>
                        <a:t>Система бронирования – для поставщиков услуг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Calibri" pitchFamily="34" charset="0"/>
                        </a:rPr>
                        <a:t>Система управления – 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Calibri" pitchFamily="34" charset="0"/>
                        </a:rPr>
                        <a:t>для административной команды</a:t>
                      </a:r>
                    </a:p>
                  </a:txBody>
                  <a:tcPr/>
                </a:tc>
              </a:tr>
              <a:tr h="551653"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  <a:buFont typeface="Arial" pitchFamily="34" charset="0"/>
                        <a:buChar char="•"/>
                      </a:pPr>
                      <a:r>
                        <a:rPr lang="ru-RU" sz="1600" b="1" dirty="0" smtClean="0">
                          <a:solidFill>
                            <a:srgbClr val="0160A1"/>
                          </a:solidFill>
                          <a:latin typeface="Calibri" pitchFamily="34" charset="0"/>
                        </a:rPr>
                        <a:t> просматривать каталог программ</a:t>
                      </a:r>
                    </a:p>
                    <a:p>
                      <a:pPr algn="l">
                        <a:spcAft>
                          <a:spcPts val="1000"/>
                        </a:spcAft>
                        <a:buFont typeface="Arial" pitchFamily="34" charset="0"/>
                        <a:buChar char="•"/>
                      </a:pPr>
                      <a:r>
                        <a:rPr lang="ru-RU" sz="1600" b="1" dirty="0" smtClean="0">
                          <a:solidFill>
                            <a:srgbClr val="0160A1"/>
                          </a:solidFill>
                          <a:latin typeface="Calibri" pitchFamily="34" charset="0"/>
                        </a:rPr>
                        <a:t> изучать</a:t>
                      </a:r>
                      <a:r>
                        <a:rPr lang="ru-RU" sz="1600" b="1" baseline="0" dirty="0" smtClean="0">
                          <a:solidFill>
                            <a:srgbClr val="0160A1"/>
                          </a:solidFill>
                          <a:latin typeface="Calibri" pitchFamily="34" charset="0"/>
                        </a:rPr>
                        <a:t> информацию о программах и организаторах</a:t>
                      </a:r>
                    </a:p>
                    <a:p>
                      <a:pPr algn="l">
                        <a:spcAft>
                          <a:spcPts val="1000"/>
                        </a:spcAft>
                        <a:buFont typeface="Arial" pitchFamily="34" charset="0"/>
                        <a:buChar char="•"/>
                      </a:pPr>
                      <a:r>
                        <a:rPr lang="ru-RU" sz="1600" b="1" baseline="0" dirty="0" smtClean="0">
                          <a:solidFill>
                            <a:srgbClr val="0160A1"/>
                          </a:solidFill>
                          <a:latin typeface="Calibri" pitchFamily="34" charset="0"/>
                        </a:rPr>
                        <a:t> подавать заявки на запись детей на занятия</a:t>
                      </a:r>
                      <a:endParaRPr lang="ru-RU" sz="1600" b="1" dirty="0" smtClean="0">
                        <a:solidFill>
                          <a:srgbClr val="0160A1"/>
                        </a:solidFill>
                        <a:latin typeface="Calibri" pitchFamily="34" charset="0"/>
                      </a:endParaRPr>
                    </a:p>
                    <a:p>
                      <a:pPr algn="ctr">
                        <a:spcAft>
                          <a:spcPts val="600"/>
                        </a:spcAft>
                        <a:buFont typeface="Arial" pitchFamily="34" charset="0"/>
                        <a:buChar char="•"/>
                      </a:pPr>
                      <a:endParaRPr lang="ru-RU" sz="16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  <a:buFont typeface="Arial" pitchFamily="34" charset="0"/>
                        <a:buChar char="•"/>
                      </a:pPr>
                      <a:r>
                        <a:rPr lang="ru-RU" sz="1600" b="1" baseline="0" dirty="0" smtClean="0">
                          <a:solidFill>
                            <a:srgbClr val="0160A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публиковать информацию о программах</a:t>
                      </a:r>
                    </a:p>
                    <a:p>
                      <a:pPr>
                        <a:spcAft>
                          <a:spcPts val="1000"/>
                        </a:spcAft>
                        <a:buFont typeface="Arial" pitchFamily="34" charset="0"/>
                        <a:buChar char="•"/>
                      </a:pPr>
                      <a:r>
                        <a:rPr lang="ru-RU" sz="1600" b="1" baseline="0" dirty="0" smtClean="0">
                          <a:solidFill>
                            <a:srgbClr val="0160A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обрабатывать заявки на запись детей на занятия</a:t>
                      </a:r>
                    </a:p>
                    <a:p>
                      <a:pPr>
                        <a:spcAft>
                          <a:spcPts val="1000"/>
                        </a:spcAft>
                        <a:buFont typeface="Arial" pitchFamily="34" charset="0"/>
                        <a:buChar char="•"/>
                      </a:pPr>
                      <a:r>
                        <a:rPr lang="ru-RU" sz="1600" b="1" baseline="0" dirty="0" smtClean="0">
                          <a:solidFill>
                            <a:srgbClr val="0160A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вести учет посещаемости занятий</a:t>
                      </a:r>
                    </a:p>
                    <a:p>
                      <a:pPr>
                        <a:spcAft>
                          <a:spcPts val="1000"/>
                        </a:spcAft>
                        <a:buFont typeface="Arial" pitchFamily="34" charset="0"/>
                        <a:buChar char="•"/>
                      </a:pPr>
                      <a:r>
                        <a:rPr lang="ru-RU" sz="1600" b="1" baseline="0" dirty="0" smtClean="0">
                          <a:solidFill>
                            <a:srgbClr val="0160A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просматривать статистические  отчеты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  <a:buFont typeface="Arial" pitchFamily="34" charset="0"/>
                        <a:buChar char="•"/>
                      </a:pPr>
                      <a:r>
                        <a:rPr lang="ru-RU" sz="1600" b="1" baseline="0" dirty="0" smtClean="0">
                          <a:solidFill>
                            <a:srgbClr val="0160A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управлять правами пользователей</a:t>
                      </a:r>
                    </a:p>
                    <a:p>
                      <a:pPr>
                        <a:spcAft>
                          <a:spcPts val="600"/>
                        </a:spcAft>
                        <a:buFont typeface="Arial" pitchFamily="34" charset="0"/>
                        <a:buChar char="•"/>
                      </a:pPr>
                      <a:r>
                        <a:rPr lang="ru-RU" sz="1600" b="1" baseline="0" dirty="0" smtClean="0">
                          <a:solidFill>
                            <a:srgbClr val="0160A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управлять структурой разделов сайта Навигатора</a:t>
                      </a:r>
                    </a:p>
                    <a:p>
                      <a:pPr>
                        <a:spcAft>
                          <a:spcPts val="600"/>
                        </a:spcAft>
                        <a:buFont typeface="Arial" pitchFamily="34" charset="0"/>
                        <a:buChar char="•"/>
                      </a:pPr>
                      <a:r>
                        <a:rPr lang="ru-RU" sz="1600" b="1" baseline="0" dirty="0" smtClean="0">
                          <a:solidFill>
                            <a:srgbClr val="0160A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управлять списками и профилями  всех организаторов программ</a:t>
                      </a:r>
                    </a:p>
                    <a:p>
                      <a:pPr>
                        <a:spcAft>
                          <a:spcPts val="600"/>
                        </a:spcAft>
                        <a:buFont typeface="Arial" pitchFamily="34" charset="0"/>
                        <a:buChar char="•"/>
                      </a:pPr>
                      <a:r>
                        <a:rPr lang="ru-RU" sz="1600" b="1" baseline="0" dirty="0" smtClean="0">
                          <a:solidFill>
                            <a:srgbClr val="0160A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baseline="0" dirty="0" err="1" smtClean="0">
                          <a:solidFill>
                            <a:srgbClr val="0160A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модерировать</a:t>
                      </a:r>
                      <a:r>
                        <a:rPr lang="ru-RU" sz="1600" b="1" baseline="0" dirty="0" smtClean="0">
                          <a:solidFill>
                            <a:srgbClr val="0160A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и управлять хранящейся информацией по программам, заявкам, статистике</a:t>
                      </a:r>
                    </a:p>
                    <a:p>
                      <a:pPr>
                        <a:spcAft>
                          <a:spcPts val="600"/>
                        </a:spcAft>
                        <a:buFont typeface="Arial" pitchFamily="34" charset="0"/>
                        <a:buChar char="•"/>
                      </a:pPr>
                      <a:r>
                        <a:rPr lang="ru-RU" sz="1600" b="1" baseline="0" dirty="0" smtClean="0">
                          <a:solidFill>
                            <a:srgbClr val="0160A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формировать отчеты по работе системы дополнительного образования региона</a:t>
                      </a:r>
                    </a:p>
                    <a:p>
                      <a:endParaRPr lang="ru-RU" sz="1600" dirty="0">
                        <a:latin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8" name="Picture 4" descr="H:\Навигатор\png\001-famil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743050"/>
            <a:ext cx="900000" cy="900000"/>
          </a:xfrm>
          <a:prstGeom prst="rect">
            <a:avLst/>
          </a:prstGeom>
          <a:noFill/>
        </p:spPr>
      </p:pic>
      <p:pic>
        <p:nvPicPr>
          <p:cNvPr id="1029" name="Picture 5" descr="H:\Навигатор\png\002-schoo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634488"/>
            <a:ext cx="1080000" cy="1080000"/>
          </a:xfrm>
          <a:prstGeom prst="rect">
            <a:avLst/>
          </a:prstGeom>
          <a:noFill/>
        </p:spPr>
      </p:pic>
      <p:pic>
        <p:nvPicPr>
          <p:cNvPr id="1030" name="Picture 6" descr="H:\Навигатор\png\003-web-administrato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6578" y="634488"/>
            <a:ext cx="1080000" cy="1080000"/>
          </a:xfrm>
          <a:prstGeom prst="rect">
            <a:avLst/>
          </a:prstGeom>
          <a:noFill/>
        </p:spPr>
      </p:pic>
      <p:pic>
        <p:nvPicPr>
          <p:cNvPr id="1031" name="Picture 7" descr="H:\Навигатор\png\004-stats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859072" y="-571528"/>
            <a:ext cx="5202237" cy="5202237"/>
          </a:xfrm>
          <a:prstGeom prst="rect">
            <a:avLst/>
          </a:prstGeom>
          <a:noFill/>
        </p:spPr>
      </p:pic>
      <p:pic>
        <p:nvPicPr>
          <p:cNvPr id="1032" name="Picture 8" descr="H:\Навигатор\png\005-classroom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144692" y="3929066"/>
            <a:ext cx="5202237" cy="520223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85918" y="357166"/>
            <a:ext cx="71438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2400" b="1" dirty="0" smtClean="0">
                <a:solidFill>
                  <a:srgbClr val="800080"/>
                </a:solidFill>
                <a:latin typeface="Calibri" pitchFamily="34" charset="0"/>
              </a:rPr>
              <a:t>Организатор программ </a:t>
            </a:r>
            <a:r>
              <a:rPr lang="ru-RU" sz="2000" b="1" dirty="0" smtClean="0">
                <a:solidFill>
                  <a:srgbClr val="0160A1"/>
                </a:solidFill>
                <a:latin typeface="Calibri" pitchFamily="34" charset="0"/>
              </a:rPr>
              <a:t>– представитель организации, реализующей дополнительные общеобразовательные программы (</a:t>
            </a:r>
            <a:r>
              <a:rPr lang="ru-RU" sz="2000" b="1" dirty="0" err="1" smtClean="0">
                <a:solidFill>
                  <a:srgbClr val="0160A1"/>
                </a:solidFill>
                <a:latin typeface="Calibri" pitchFamily="34" charset="0"/>
              </a:rPr>
              <a:t>общеразвивающие</a:t>
            </a:r>
            <a:r>
              <a:rPr lang="ru-RU" sz="2000" b="1" dirty="0" smtClean="0">
                <a:solidFill>
                  <a:srgbClr val="0160A1"/>
                </a:solidFill>
                <a:latin typeface="Calibri" pitchFamily="34" charset="0"/>
              </a:rPr>
              <a:t> и </a:t>
            </a:r>
            <a:r>
              <a:rPr lang="ru-RU" sz="2000" b="1" dirty="0" err="1" smtClean="0">
                <a:solidFill>
                  <a:srgbClr val="0160A1"/>
                </a:solidFill>
                <a:latin typeface="Calibri" pitchFamily="34" charset="0"/>
              </a:rPr>
              <a:t>предпрофессиональные</a:t>
            </a:r>
            <a:r>
              <a:rPr lang="ru-RU" sz="2000" b="1" dirty="0" smtClean="0">
                <a:solidFill>
                  <a:srgbClr val="0160A1"/>
                </a:solidFill>
                <a:latin typeface="Calibri" pitchFamily="34" charset="0"/>
              </a:rPr>
              <a:t>), </a:t>
            </a:r>
            <a:br>
              <a:rPr lang="ru-RU" sz="2000" b="1" dirty="0" smtClean="0">
                <a:solidFill>
                  <a:srgbClr val="0160A1"/>
                </a:solidFill>
                <a:latin typeface="Calibri" pitchFamily="34" charset="0"/>
              </a:rPr>
            </a:br>
            <a:r>
              <a:rPr lang="ru-RU" sz="2000" b="1" dirty="0" smtClean="0">
                <a:solidFill>
                  <a:srgbClr val="0160A1"/>
                </a:solidFill>
                <a:latin typeface="Calibri" pitchFamily="34" charset="0"/>
              </a:rPr>
              <a:t>а также программы спортивной подготовки.</a:t>
            </a:r>
          </a:p>
          <a:p>
            <a:pPr algn="just"/>
            <a:endParaRPr lang="ru-RU" sz="2000" b="1" dirty="0">
              <a:solidFill>
                <a:srgbClr val="0160A1"/>
              </a:solidFill>
              <a:latin typeface="Calibri" pitchFamily="34" charset="0"/>
            </a:endParaRPr>
          </a:p>
        </p:txBody>
      </p:sp>
      <p:pic>
        <p:nvPicPr>
          <p:cNvPr id="4" name="Picture 2" descr="H:\Навигатор\3.12.2020\151505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491612"/>
            <a:ext cx="1427822" cy="122287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429869" y="1719386"/>
            <a:ext cx="7678635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2000" b="1" dirty="0" smtClean="0">
              <a:solidFill>
                <a:srgbClr val="0160A1"/>
              </a:solidFill>
              <a:latin typeface="Calibri" pitchFamily="34" charset="0"/>
            </a:endParaRPr>
          </a:p>
          <a:p>
            <a:pPr algn="just">
              <a:spcAft>
                <a:spcPts val="1200"/>
              </a:spcAft>
            </a:pPr>
            <a:r>
              <a:rPr lang="ru-RU" sz="2400" b="1" dirty="0" smtClean="0">
                <a:solidFill>
                  <a:srgbClr val="800080"/>
                </a:solidFill>
                <a:latin typeface="Calibri" pitchFamily="34" charset="0"/>
              </a:rPr>
              <a:t>Задачи:</a:t>
            </a:r>
          </a:p>
          <a:p>
            <a:pPr algn="just">
              <a:spcAft>
                <a:spcPts val="2400"/>
              </a:spcAft>
            </a:pPr>
            <a:r>
              <a:rPr lang="ru-RU" sz="2000" b="1" dirty="0" smtClean="0">
                <a:solidFill>
                  <a:srgbClr val="0160A1"/>
                </a:solidFill>
                <a:latin typeface="Calibri" pitchFamily="34" charset="0"/>
              </a:rPr>
              <a:t>Регистрация образовательной организации в Навигаторе;</a:t>
            </a:r>
          </a:p>
          <a:p>
            <a:pPr algn="just">
              <a:spcAft>
                <a:spcPts val="2400"/>
              </a:spcAft>
            </a:pPr>
            <a:r>
              <a:rPr lang="ru-RU" sz="2000" b="1" dirty="0" smtClean="0">
                <a:solidFill>
                  <a:srgbClr val="0160A1"/>
                </a:solidFill>
                <a:latin typeface="Calibri" pitchFamily="34" charset="0"/>
              </a:rPr>
              <a:t>Заполнение карточек программ в Навигаторе;</a:t>
            </a:r>
          </a:p>
          <a:p>
            <a:pPr algn="just">
              <a:spcAft>
                <a:spcPts val="2400"/>
              </a:spcAft>
            </a:pPr>
            <a:r>
              <a:rPr lang="ru-RU" sz="2000" b="1" dirty="0" smtClean="0">
                <a:solidFill>
                  <a:srgbClr val="0160A1"/>
                </a:solidFill>
                <a:latin typeface="Calibri" pitchFamily="34" charset="0"/>
              </a:rPr>
              <a:t>Информационная кампания для родителей;</a:t>
            </a:r>
          </a:p>
          <a:p>
            <a:pPr algn="just">
              <a:spcAft>
                <a:spcPts val="2400"/>
              </a:spcAft>
            </a:pPr>
            <a:r>
              <a:rPr lang="ru-RU" sz="2000" b="1" dirty="0" smtClean="0">
                <a:solidFill>
                  <a:srgbClr val="0160A1"/>
                </a:solidFill>
                <a:latin typeface="Calibri" pitchFamily="34" charset="0"/>
              </a:rPr>
              <a:t>Обработка заявок на запись детей в Навигаторе.</a:t>
            </a:r>
            <a:endParaRPr lang="ru-RU" sz="2000" b="1" dirty="0">
              <a:solidFill>
                <a:srgbClr val="0160A1"/>
              </a:solidFill>
              <a:latin typeface="Calibri" pitchFamily="34" charset="0"/>
            </a:endParaRPr>
          </a:p>
        </p:txBody>
      </p:sp>
      <p:pic>
        <p:nvPicPr>
          <p:cNvPr id="7" name="Picture 7" descr="H:\Навигатор\png\004-stat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715932" y="5143512"/>
            <a:ext cx="1357321" cy="1357321"/>
          </a:xfrm>
          <a:prstGeom prst="rect">
            <a:avLst/>
          </a:prstGeom>
          <a:noFill/>
        </p:spPr>
      </p:pic>
      <p:grpSp>
        <p:nvGrpSpPr>
          <p:cNvPr id="2" name="Группа 1"/>
          <p:cNvGrpSpPr/>
          <p:nvPr/>
        </p:nvGrpSpPr>
        <p:grpSpPr>
          <a:xfrm>
            <a:off x="616120" y="2420888"/>
            <a:ext cx="571504" cy="2500330"/>
            <a:chOff x="428596" y="2714620"/>
            <a:chExt cx="571504" cy="2500330"/>
          </a:xfrm>
        </p:grpSpPr>
        <p:sp>
          <p:nvSpPr>
            <p:cNvPr id="9" name="Блок-схема: узел 8"/>
            <p:cNvSpPr/>
            <p:nvPr/>
          </p:nvSpPr>
          <p:spPr>
            <a:xfrm>
              <a:off x="428596" y="2714620"/>
              <a:ext cx="457200" cy="457200"/>
            </a:xfrm>
            <a:prstGeom prst="flowChartConnector">
              <a:avLst/>
            </a:prstGeom>
            <a:solidFill>
              <a:srgbClr val="800080"/>
            </a:solidFill>
            <a:ln>
              <a:solidFill>
                <a:srgbClr val="800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Блок-схема: узел 9"/>
            <p:cNvSpPr/>
            <p:nvPr/>
          </p:nvSpPr>
          <p:spPr>
            <a:xfrm>
              <a:off x="428596" y="3400428"/>
              <a:ext cx="457200" cy="457200"/>
            </a:xfrm>
            <a:prstGeom prst="flowChartConnector">
              <a:avLst/>
            </a:prstGeom>
            <a:solidFill>
              <a:srgbClr val="800080"/>
            </a:solidFill>
            <a:ln>
              <a:solidFill>
                <a:srgbClr val="800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Блок-схема: узел 10"/>
            <p:cNvSpPr/>
            <p:nvPr/>
          </p:nvSpPr>
          <p:spPr>
            <a:xfrm>
              <a:off x="428596" y="4757750"/>
              <a:ext cx="457200" cy="457200"/>
            </a:xfrm>
            <a:prstGeom prst="flowChartConnector">
              <a:avLst/>
            </a:prstGeom>
            <a:solidFill>
              <a:srgbClr val="800080"/>
            </a:solidFill>
            <a:ln>
              <a:solidFill>
                <a:srgbClr val="800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4" name="Прямая соединительная линия 13"/>
            <p:cNvCxnSpPr/>
            <p:nvPr/>
          </p:nvCxnSpPr>
          <p:spPr>
            <a:xfrm rot="5400000">
              <a:off x="-249271" y="3963991"/>
              <a:ext cx="1785950" cy="1588"/>
            </a:xfrm>
            <a:prstGeom prst="line">
              <a:avLst/>
            </a:prstGeom>
            <a:ln w="57150">
              <a:solidFill>
                <a:srgbClr val="80008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500066" y="2714620"/>
              <a:ext cx="5000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>
                  <a:solidFill>
                    <a:schemeClr val="bg1"/>
                  </a:solidFill>
                  <a:latin typeface="Calibri" pitchFamily="34" charset="0"/>
                </a:rPr>
                <a:t>1</a:t>
              </a:r>
              <a:endParaRPr lang="ru-RU" sz="20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00066" y="3400428"/>
              <a:ext cx="5000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>
                  <a:solidFill>
                    <a:schemeClr val="bg1"/>
                  </a:solidFill>
                  <a:latin typeface="Calibri" pitchFamily="34" charset="0"/>
                </a:rPr>
                <a:t>2</a:t>
              </a:r>
              <a:endParaRPr lang="ru-RU" sz="20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00034" y="4757750"/>
              <a:ext cx="5000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>
                  <a:solidFill>
                    <a:schemeClr val="bg1"/>
                  </a:solidFill>
                  <a:latin typeface="Calibri" pitchFamily="34" charset="0"/>
                </a:rPr>
                <a:t>4</a:t>
              </a:r>
              <a:endParaRPr lang="ru-RU" sz="20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42" name="Блок-схема: узел 41"/>
            <p:cNvSpPr/>
            <p:nvPr/>
          </p:nvSpPr>
          <p:spPr>
            <a:xfrm>
              <a:off x="428596" y="4071942"/>
              <a:ext cx="457200" cy="457200"/>
            </a:xfrm>
            <a:prstGeom prst="flowChartConnector">
              <a:avLst/>
            </a:prstGeom>
            <a:solidFill>
              <a:srgbClr val="800080"/>
            </a:solidFill>
            <a:ln>
              <a:solidFill>
                <a:srgbClr val="800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00034" y="4071942"/>
              <a:ext cx="5000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>
                  <a:solidFill>
                    <a:schemeClr val="bg1"/>
                  </a:solidFill>
                  <a:latin typeface="Calibri" pitchFamily="34" charset="0"/>
                </a:rPr>
                <a:t>3</a:t>
              </a:r>
              <a:endParaRPr lang="ru-RU" sz="20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110354" y="5357826"/>
            <a:ext cx="3571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D20000"/>
                </a:solidFill>
                <a:latin typeface="Calibri" pitchFamily="34" charset="0"/>
              </a:rPr>
              <a:t>!</a:t>
            </a:r>
            <a:endParaRPr lang="ru-RU" sz="6000" b="1" dirty="0">
              <a:solidFill>
                <a:srgbClr val="D20000"/>
              </a:solidFill>
              <a:latin typeface="Calibri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36702" y="5517232"/>
            <a:ext cx="8607298" cy="10772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160A1"/>
                </a:solidFill>
                <a:latin typeface="Calibri" pitchFamily="34" charset="0"/>
              </a:rPr>
              <a:t>Ссылка на руководство пользователя Навигатора - организатора программ: </a:t>
            </a:r>
            <a:r>
              <a:rPr lang="en-US" sz="1600" b="1" dirty="0">
                <a:solidFill>
                  <a:srgbClr val="0160A1"/>
                </a:solidFill>
                <a:latin typeface="Calibri" pitchFamily="34" charset="0"/>
                <a:hlinkClick r:id="rId4"/>
              </a:rPr>
              <a:t>https://dopportal.ru/distro/12.%</a:t>
            </a:r>
            <a:r>
              <a:rPr lang="en-US" sz="1600" b="1" dirty="0" smtClean="0">
                <a:solidFill>
                  <a:srgbClr val="0160A1"/>
                </a:solidFill>
                <a:latin typeface="Calibri" pitchFamily="34" charset="0"/>
                <a:hlinkClick r:id="rId4"/>
              </a:rPr>
              <a:t>20%D0%A0%D1%83%D0%BA%D0%BE%D0%B2%D0%BE%D0%B4%D1%81%D1%82%D0%B2%D0%BE%20%D0%9E%D1%80%D0%B3%D0%B0%D0%BD%D0%B8%D0%B7%D0%B0%D1%82%D0%BE%D1%80%D0%B0%20v%202_10.pdf</a:t>
            </a:r>
            <a:r>
              <a:rPr lang="ru-RU" sz="1600" b="1" dirty="0" smtClean="0">
                <a:solidFill>
                  <a:srgbClr val="0160A1"/>
                </a:solidFill>
                <a:latin typeface="Calibri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5103986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2048" y="714356"/>
            <a:ext cx="4193076" cy="2357454"/>
          </a:xfrm>
          <a:prstGeom prst="rect">
            <a:avLst/>
          </a:prstGeom>
          <a:noFill/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6314" y="2996952"/>
            <a:ext cx="4357686" cy="2450002"/>
          </a:xfrm>
          <a:prstGeom prst="rect">
            <a:avLst/>
          </a:prstGeom>
          <a:noFill/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29256" y="1571612"/>
            <a:ext cx="3106276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 smtClean="0">
                <a:latin typeface="Calibri" pitchFamily="34" charset="0"/>
              </a:rPr>
              <a:t>Сайт для родителей</a:t>
            </a:r>
          </a:p>
          <a:p>
            <a:pPr algn="ctr"/>
            <a:endParaRPr lang="ru-RU" sz="1100" b="1" dirty="0" smtClean="0">
              <a:latin typeface="Calibri" pitchFamily="34" charset="0"/>
            </a:endParaRPr>
          </a:p>
          <a:p>
            <a:pPr algn="ctr"/>
            <a:r>
              <a:rPr lang="ru-RU" sz="2000" b="1" dirty="0">
                <a:solidFill>
                  <a:srgbClr val="0160A1"/>
                </a:solidFill>
                <a:latin typeface="Calibri" pitchFamily="34" charset="0"/>
              </a:rPr>
              <a:t>р12.навигатор.дети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4282" y="3429000"/>
            <a:ext cx="424676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 smtClean="0">
                <a:latin typeface="Calibri" pitchFamily="34" charset="0"/>
              </a:rPr>
              <a:t>Система управления  и бронирования для  административной команды </a:t>
            </a:r>
            <a:r>
              <a:rPr lang="ru-RU" sz="2000" i="1" dirty="0">
                <a:latin typeface="Calibri" pitchFamily="34" charset="0"/>
              </a:rPr>
              <a:t>и образовательных </a:t>
            </a:r>
            <a:r>
              <a:rPr lang="ru-RU" sz="2000" i="1" dirty="0" smtClean="0">
                <a:latin typeface="Calibri" pitchFamily="34" charset="0"/>
              </a:rPr>
              <a:t>организаций</a:t>
            </a:r>
          </a:p>
          <a:p>
            <a:pPr algn="ctr"/>
            <a:endParaRPr lang="ru-RU" sz="1200" b="1" dirty="0">
              <a:latin typeface="Calibri" pitchFamily="34" charset="0"/>
            </a:endParaRPr>
          </a:p>
          <a:p>
            <a:pPr algn="ctr"/>
            <a:r>
              <a:rPr lang="ru-RU" sz="2000" b="1" dirty="0" smtClean="0">
                <a:solidFill>
                  <a:srgbClr val="0160A1"/>
                </a:solidFill>
                <a:latin typeface="Calibri" pitchFamily="34" charset="0"/>
              </a:rPr>
              <a:t>админка12.навигатор.дети</a:t>
            </a:r>
            <a:endParaRPr lang="ru-RU" sz="2000" b="1" dirty="0">
              <a:solidFill>
                <a:srgbClr val="0160A1"/>
              </a:solidFill>
              <a:latin typeface="Calibri" pitchFamily="34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 flipV="1">
            <a:off x="1785918" y="857232"/>
            <a:ext cx="4032448" cy="1224296"/>
          </a:xfrm>
          <a:prstGeom prst="straightConnector1">
            <a:avLst/>
          </a:prstGeom>
          <a:ln w="28575">
            <a:solidFill>
              <a:srgbClr val="0160A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V="1">
            <a:off x="4214810" y="3286124"/>
            <a:ext cx="1509888" cy="714380"/>
          </a:xfrm>
          <a:prstGeom prst="straightConnector1">
            <a:avLst/>
          </a:prstGeom>
          <a:ln w="28575">
            <a:solidFill>
              <a:srgbClr val="0160A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44624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160A1"/>
                </a:solidFill>
                <a:latin typeface="Calibri" pitchFamily="34" charset="0"/>
              </a:rPr>
              <a:t>Регистрация образовательной организации в Навигаторе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5536" y="5661248"/>
            <a:ext cx="8748464" cy="10772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160A1"/>
                </a:solidFill>
                <a:latin typeface="Calibri" pitchFamily="34" charset="0"/>
              </a:rPr>
              <a:t>Ссылка на систему управления и бронирования: </a:t>
            </a:r>
            <a:r>
              <a:rPr lang="ru-RU" sz="1400" b="1" dirty="0">
                <a:hlinkClick r:id="rId4"/>
              </a:rPr>
              <a:t>https://админка12.навигатор.дети/admin/#</a:t>
            </a:r>
            <a:r>
              <a:rPr lang="ru-RU" sz="1400" b="1" dirty="0" smtClean="0">
                <a:hlinkClick r:id="rId4"/>
              </a:rPr>
              <a:t>login</a:t>
            </a:r>
            <a:r>
              <a:rPr lang="ru-RU" sz="1400" b="1" dirty="0" smtClean="0"/>
              <a:t> </a:t>
            </a:r>
            <a:endParaRPr lang="ru-RU" sz="1400" b="1" dirty="0" smtClean="0">
              <a:solidFill>
                <a:srgbClr val="0160A1"/>
              </a:solidFill>
              <a:latin typeface="Calibri" pitchFamily="34" charset="0"/>
            </a:endParaRPr>
          </a:p>
          <a:p>
            <a:endParaRPr lang="ru-RU" sz="800" b="1" dirty="0" smtClean="0">
              <a:solidFill>
                <a:srgbClr val="0160A1"/>
              </a:solidFill>
              <a:latin typeface="Calibri" pitchFamily="34" charset="0"/>
            </a:endParaRPr>
          </a:p>
          <a:p>
            <a:r>
              <a:rPr lang="ru-RU" sz="1400" b="1" dirty="0" smtClean="0">
                <a:solidFill>
                  <a:srgbClr val="0160A1"/>
                </a:solidFill>
                <a:latin typeface="Calibri" pitchFamily="34" charset="0"/>
              </a:rPr>
              <a:t>Ссылка на </a:t>
            </a:r>
            <a:r>
              <a:rPr lang="ru-RU" sz="1400" b="1" dirty="0" err="1" smtClean="0">
                <a:solidFill>
                  <a:srgbClr val="0160A1"/>
                </a:solidFill>
                <a:latin typeface="Calibri" pitchFamily="34" charset="0"/>
              </a:rPr>
              <a:t>вебинар</a:t>
            </a:r>
            <a:r>
              <a:rPr lang="ru-RU" sz="1400" b="1" dirty="0" smtClean="0">
                <a:solidFill>
                  <a:srgbClr val="0160A1"/>
                </a:solidFill>
                <a:latin typeface="Calibri" pitchFamily="34" charset="0"/>
              </a:rPr>
              <a:t> «Навигатор ДОД Республики Марий Эл: знакомство с системой (организаторам программ): </a:t>
            </a:r>
            <a:r>
              <a:rPr lang="en-US" sz="1400" b="1" dirty="0">
                <a:solidFill>
                  <a:srgbClr val="0160A1"/>
                </a:solidFill>
                <a:latin typeface="Calibri" pitchFamily="34" charset="0"/>
                <a:hlinkClick r:id="rId5"/>
              </a:rPr>
              <a:t>https://</a:t>
            </a:r>
            <a:r>
              <a:rPr lang="en-US" sz="1400" b="1" dirty="0" smtClean="0">
                <a:solidFill>
                  <a:srgbClr val="0160A1"/>
                </a:solidFill>
                <a:latin typeface="Calibri" pitchFamily="34" charset="0"/>
                <a:hlinkClick r:id="rId5"/>
              </a:rPr>
              <a:t>www.youtube.com/watch?v=kPFHqZbPjP8&amp;list=PLZMNt5zom-y7XnZEkNOSs1uqIIBkh0jjr&amp;index=3</a:t>
            </a:r>
            <a:r>
              <a:rPr lang="ru-RU" sz="1400" b="1" dirty="0" smtClean="0">
                <a:solidFill>
                  <a:srgbClr val="0160A1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36512" y="5586257"/>
            <a:ext cx="3571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D20000"/>
                </a:solidFill>
                <a:latin typeface="Calibri" pitchFamily="34" charset="0"/>
              </a:rPr>
              <a:t>!</a:t>
            </a:r>
            <a:endParaRPr lang="ru-RU" sz="6000" b="1" dirty="0">
              <a:solidFill>
                <a:srgbClr val="D2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2071670" y="4091007"/>
            <a:ext cx="692948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  <a:buFont typeface="Arial" pitchFamily="34" charset="0"/>
              <a:buChar char="•"/>
            </a:pPr>
            <a:r>
              <a:rPr lang="ru-RU" b="1" dirty="0" smtClean="0">
                <a:solidFill>
                  <a:srgbClr val="0160A1"/>
                </a:solidFill>
                <a:latin typeface="Calibri" pitchFamily="34" charset="0"/>
              </a:rPr>
              <a:t> проверяет карточки программ на соответствие требованиям по оформлению и содержанию - статус программы «</a:t>
            </a:r>
            <a:r>
              <a:rPr lang="ru-RU" b="1" dirty="0" err="1" smtClean="0">
                <a:solidFill>
                  <a:srgbClr val="0160A1"/>
                </a:solidFill>
                <a:latin typeface="Calibri" pitchFamily="34" charset="0"/>
              </a:rPr>
              <a:t>Модерация</a:t>
            </a:r>
            <a:r>
              <a:rPr lang="ru-RU" b="1" dirty="0" smtClean="0">
                <a:solidFill>
                  <a:srgbClr val="0160A1"/>
                </a:solidFill>
                <a:latin typeface="Calibri" pitchFamily="34" charset="0"/>
              </a:rPr>
              <a:t>»;</a:t>
            </a:r>
          </a:p>
          <a:p>
            <a:pPr algn="just">
              <a:spcAft>
                <a:spcPts val="600"/>
              </a:spcAft>
              <a:buFont typeface="Arial" pitchFamily="34" charset="0"/>
              <a:buChar char="•"/>
            </a:pPr>
            <a:r>
              <a:rPr lang="ru-RU" b="1" dirty="0" smtClean="0">
                <a:solidFill>
                  <a:srgbClr val="0160A1"/>
                </a:solidFill>
                <a:latin typeface="Calibri" pitchFamily="34" charset="0"/>
              </a:rPr>
              <a:t> публикуют программу  - статус программы «Опубликована»;</a:t>
            </a:r>
          </a:p>
          <a:p>
            <a:pPr algn="just">
              <a:spcAft>
                <a:spcPts val="600"/>
              </a:spcAft>
              <a:buFont typeface="Arial" pitchFamily="34" charset="0"/>
              <a:buChar char="•"/>
            </a:pPr>
            <a:r>
              <a:rPr lang="ru-RU" b="1" dirty="0" smtClean="0">
                <a:solidFill>
                  <a:srgbClr val="0160A1"/>
                </a:solidFill>
                <a:latin typeface="Calibri" pitchFamily="34" charset="0"/>
              </a:rPr>
              <a:t> возвращают на доработку - статус программы «Требует правки».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42852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160A1"/>
                </a:solidFill>
                <a:latin typeface="Calibri" pitchFamily="34" charset="0"/>
              </a:rPr>
              <a:t>Заполнение карточек программ в Навигаторе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472" y="5857892"/>
            <a:ext cx="8286808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160A1"/>
                </a:solidFill>
                <a:latin typeface="Calibri" pitchFamily="34" charset="0"/>
              </a:rPr>
              <a:t>Ссылка на </a:t>
            </a:r>
            <a:r>
              <a:rPr lang="ru-RU" sz="1600" b="1" dirty="0" err="1">
                <a:solidFill>
                  <a:srgbClr val="0160A1"/>
                </a:solidFill>
                <a:latin typeface="Calibri" pitchFamily="34" charset="0"/>
              </a:rPr>
              <a:t>вебинар</a:t>
            </a:r>
            <a:r>
              <a:rPr lang="ru-RU" sz="1600" b="1" dirty="0">
                <a:solidFill>
                  <a:srgbClr val="0160A1"/>
                </a:solidFill>
                <a:latin typeface="Calibri" pitchFamily="34" charset="0"/>
              </a:rPr>
              <a:t> «Навигатор ДОД Республики Марий Эл: аналитика и работа с программами</a:t>
            </a:r>
            <a:r>
              <a:rPr lang="ru-RU" sz="1600" b="1" dirty="0" smtClean="0">
                <a:solidFill>
                  <a:srgbClr val="0160A1"/>
                </a:solidFill>
                <a:latin typeface="Calibri" pitchFamily="34" charset="0"/>
              </a:rPr>
              <a:t>: </a:t>
            </a:r>
            <a:r>
              <a:rPr lang="en-US" sz="1600" b="1" dirty="0">
                <a:solidFill>
                  <a:srgbClr val="0160A1"/>
                </a:solidFill>
                <a:latin typeface="Calibri" pitchFamily="34" charset="0"/>
                <a:hlinkClick r:id="rId2"/>
              </a:rPr>
              <a:t>https://</a:t>
            </a:r>
            <a:r>
              <a:rPr lang="en-US" sz="1600" b="1" dirty="0" smtClean="0">
                <a:solidFill>
                  <a:srgbClr val="0160A1"/>
                </a:solidFill>
                <a:latin typeface="Calibri" pitchFamily="34" charset="0"/>
                <a:hlinkClick r:id="rId2"/>
              </a:rPr>
              <a:t>www.youtube.com/watch?v=Be4CMeA0Z9w&amp;list=PLZMNt5zom-y7XnZEkNOSs1uqIIBkh0jjr&amp;index=4</a:t>
            </a:r>
            <a:r>
              <a:rPr lang="ru-RU" sz="1600" b="1" dirty="0" smtClean="0">
                <a:solidFill>
                  <a:srgbClr val="0160A1"/>
                </a:solidFill>
                <a:latin typeface="Calibri" pitchFamily="34" charset="0"/>
              </a:rPr>
              <a:t> </a:t>
            </a:r>
            <a:endParaRPr lang="ru-RU" sz="1600" b="1" dirty="0">
              <a:solidFill>
                <a:srgbClr val="0160A1"/>
              </a:solidFill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0354" y="5653697"/>
            <a:ext cx="3571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D20000"/>
                </a:solidFill>
                <a:latin typeface="Calibri" pitchFamily="34" charset="0"/>
              </a:rPr>
              <a:t>!</a:t>
            </a:r>
            <a:endParaRPr lang="ru-RU" sz="6000" b="1" dirty="0">
              <a:solidFill>
                <a:srgbClr val="D20000"/>
              </a:solidFill>
              <a:latin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5720" y="714356"/>
            <a:ext cx="85725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2000" b="1" dirty="0" smtClean="0">
                <a:solidFill>
                  <a:srgbClr val="0160A1"/>
                </a:solidFill>
                <a:latin typeface="Calibri" pitchFamily="34" charset="0"/>
              </a:rPr>
              <a:t>В Навигаторе публикуются только </a:t>
            </a:r>
            <a:r>
              <a:rPr lang="ru-RU" sz="2000" b="1" dirty="0" smtClean="0">
                <a:solidFill>
                  <a:srgbClr val="800080"/>
                </a:solidFill>
                <a:latin typeface="Calibri" pitchFamily="34" charset="0"/>
              </a:rPr>
              <a:t>дополнительные общеобразовательные программы </a:t>
            </a:r>
            <a:r>
              <a:rPr lang="ru-RU" sz="2000" b="1" dirty="0" smtClean="0">
                <a:solidFill>
                  <a:srgbClr val="0160A1"/>
                </a:solidFill>
                <a:latin typeface="Calibri" pitchFamily="34" charset="0"/>
              </a:rPr>
              <a:t>(</a:t>
            </a:r>
            <a:r>
              <a:rPr lang="ru-RU" sz="2000" b="1" dirty="0" err="1" smtClean="0">
                <a:solidFill>
                  <a:srgbClr val="0160A1"/>
                </a:solidFill>
                <a:latin typeface="Calibri" pitchFamily="34" charset="0"/>
              </a:rPr>
              <a:t>общеразвивающие</a:t>
            </a:r>
            <a:r>
              <a:rPr lang="ru-RU" sz="2000" b="1" dirty="0" smtClean="0">
                <a:solidFill>
                  <a:srgbClr val="0160A1"/>
                </a:solidFill>
                <a:latin typeface="Calibri" pitchFamily="34" charset="0"/>
              </a:rPr>
              <a:t> и </a:t>
            </a:r>
            <a:r>
              <a:rPr lang="ru-RU" sz="2000" b="1" dirty="0" err="1" smtClean="0">
                <a:solidFill>
                  <a:srgbClr val="0160A1"/>
                </a:solidFill>
                <a:latin typeface="Calibri" pitchFamily="34" charset="0"/>
              </a:rPr>
              <a:t>предпрофессиональные</a:t>
            </a:r>
            <a:r>
              <a:rPr lang="ru-RU" sz="2000" b="1" dirty="0" smtClean="0">
                <a:solidFill>
                  <a:srgbClr val="0160A1"/>
                </a:solidFill>
                <a:latin typeface="Calibri" pitchFamily="34" charset="0"/>
              </a:rPr>
              <a:t>), а также </a:t>
            </a:r>
            <a:r>
              <a:rPr lang="ru-RU" sz="2000" b="1" dirty="0" smtClean="0">
                <a:solidFill>
                  <a:srgbClr val="800080"/>
                </a:solidFill>
                <a:latin typeface="Calibri" pitchFamily="34" charset="0"/>
              </a:rPr>
              <a:t>программы спортивной подготовки.</a:t>
            </a:r>
            <a:endParaRPr lang="ru-RU" sz="2000" b="1" dirty="0" smtClean="0">
              <a:solidFill>
                <a:srgbClr val="0160A1"/>
              </a:solidFill>
              <a:latin typeface="Calibri" pitchFamily="34" charset="0"/>
            </a:endParaRPr>
          </a:p>
          <a:p>
            <a:pPr algn="just"/>
            <a:endParaRPr lang="ru-RU" sz="2000" b="1" dirty="0">
              <a:solidFill>
                <a:srgbClr val="0160A1"/>
              </a:solidFill>
              <a:latin typeface="Calibri" pitchFamily="34" charset="0"/>
            </a:endParaRPr>
          </a:p>
        </p:txBody>
      </p:sp>
      <p:pic>
        <p:nvPicPr>
          <p:cNvPr id="13" name="Picture 5" descr="H:\Навигатор\png\002-schoo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2000240"/>
            <a:ext cx="937124" cy="937124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16912" y="1700808"/>
            <a:ext cx="738664" cy="154311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800080"/>
                </a:solidFill>
                <a:latin typeface="Calibri" pitchFamily="34" charset="0"/>
              </a:rPr>
              <a:t>Организатор программ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00232" y="1844824"/>
            <a:ext cx="6929486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  <a:buFont typeface="Arial" pitchFamily="34" charset="0"/>
              <a:buChar char="•"/>
            </a:pPr>
            <a:r>
              <a:rPr lang="ru-RU" b="1" dirty="0" smtClean="0">
                <a:solidFill>
                  <a:srgbClr val="0160A1"/>
                </a:solidFill>
                <a:latin typeface="Calibri" pitchFamily="34" charset="0"/>
              </a:rPr>
              <a:t> заполняет карточки программ - статус программы «Новая»;</a:t>
            </a:r>
          </a:p>
          <a:p>
            <a:pPr algn="just">
              <a:spcAft>
                <a:spcPts val="600"/>
              </a:spcAft>
              <a:buFont typeface="Arial" pitchFamily="34" charset="0"/>
              <a:buChar char="•"/>
            </a:pPr>
            <a:r>
              <a:rPr lang="ru-RU" b="1" dirty="0" smtClean="0">
                <a:solidFill>
                  <a:srgbClr val="0160A1"/>
                </a:solidFill>
                <a:latin typeface="Calibri" pitchFamily="34" charset="0"/>
              </a:rPr>
              <a:t> отправляет на проверку модераторам - статус </a:t>
            </a:r>
            <a:r>
              <a:rPr lang="ru-RU" b="1" dirty="0">
                <a:solidFill>
                  <a:srgbClr val="0160A1"/>
                </a:solidFill>
                <a:latin typeface="Calibri" pitchFamily="34" charset="0"/>
              </a:rPr>
              <a:t>программы «</a:t>
            </a:r>
            <a:r>
              <a:rPr lang="ru-RU" b="1" dirty="0" err="1">
                <a:solidFill>
                  <a:srgbClr val="0160A1"/>
                </a:solidFill>
                <a:latin typeface="Calibri" pitchFamily="34" charset="0"/>
              </a:rPr>
              <a:t>Модерация</a:t>
            </a:r>
            <a:r>
              <a:rPr lang="ru-RU" b="1" dirty="0" smtClean="0">
                <a:solidFill>
                  <a:srgbClr val="0160A1"/>
                </a:solidFill>
                <a:latin typeface="Calibri" pitchFamily="34" charset="0"/>
              </a:rPr>
              <a:t>»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6912" y="3383842"/>
            <a:ext cx="738664" cy="154311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800080"/>
                </a:solidFill>
                <a:latin typeface="Calibri" pitchFamily="34" charset="0"/>
              </a:rPr>
              <a:t>Модератор программ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738435" y="3358733"/>
            <a:ext cx="7730109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800080"/>
                </a:solidFill>
                <a:latin typeface="Calibri" pitchFamily="34" charset="0"/>
              </a:rPr>
              <a:t>в </a:t>
            </a:r>
            <a:r>
              <a:rPr lang="ru-RU" b="1" dirty="0" err="1" smtClean="0">
                <a:solidFill>
                  <a:srgbClr val="800080"/>
                </a:solidFill>
                <a:latin typeface="Calibri" pitchFamily="34" charset="0"/>
              </a:rPr>
              <a:t>г.Йошкар</a:t>
            </a:r>
            <a:r>
              <a:rPr lang="ru-RU" b="1" dirty="0" smtClean="0">
                <a:solidFill>
                  <a:srgbClr val="800080"/>
                </a:solidFill>
                <a:latin typeface="Calibri" pitchFamily="34" charset="0"/>
              </a:rPr>
              <a:t>-Оле  </a:t>
            </a:r>
            <a:r>
              <a:rPr lang="ru-RU" b="1" dirty="0">
                <a:solidFill>
                  <a:srgbClr val="800080"/>
                </a:solidFill>
                <a:latin typeface="Calibri" pitchFamily="34" charset="0"/>
              </a:rPr>
              <a:t>- государственные учреждения </a:t>
            </a:r>
            <a:r>
              <a:rPr lang="ru-RU" b="1" dirty="0" err="1" smtClean="0">
                <a:solidFill>
                  <a:srgbClr val="800080"/>
                </a:solidFill>
                <a:latin typeface="Calibri" pitchFamily="34" charset="0"/>
              </a:rPr>
              <a:t>допобразования</a:t>
            </a:r>
            <a:endParaRPr lang="ru-RU" b="1" dirty="0" smtClean="0">
              <a:solidFill>
                <a:srgbClr val="800080"/>
              </a:solidFill>
              <a:latin typeface="Calibri" pitchFamily="34" charset="0"/>
            </a:endParaRPr>
          </a:p>
          <a:p>
            <a:pPr algn="ctr"/>
            <a:r>
              <a:rPr lang="ru-RU" b="1" dirty="0" smtClean="0">
                <a:solidFill>
                  <a:srgbClr val="800080"/>
                </a:solidFill>
                <a:latin typeface="Calibri" pitchFamily="34" charset="0"/>
              </a:rPr>
              <a:t> в других </a:t>
            </a:r>
            <a:r>
              <a:rPr lang="ru-RU" b="1" dirty="0">
                <a:solidFill>
                  <a:srgbClr val="800080"/>
                </a:solidFill>
                <a:latin typeface="Calibri" pitchFamily="34" charset="0"/>
              </a:rPr>
              <a:t>муниципалитетах – муниципальный </a:t>
            </a:r>
            <a:r>
              <a:rPr lang="ru-RU" b="1" dirty="0" smtClean="0">
                <a:solidFill>
                  <a:srgbClr val="800080"/>
                </a:solidFill>
                <a:latin typeface="Calibri" pitchFamily="34" charset="0"/>
              </a:rPr>
              <a:t>модератор</a:t>
            </a:r>
            <a:endParaRPr lang="ru-RU" b="1" dirty="0">
              <a:solidFill>
                <a:srgbClr val="800080"/>
              </a:solidFill>
              <a:latin typeface="Calibri" pitchFamily="34" charset="0"/>
            </a:endParaRPr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285720" y="3212976"/>
            <a:ext cx="8501122" cy="1588"/>
          </a:xfrm>
          <a:prstGeom prst="line">
            <a:avLst/>
          </a:prstGeom>
          <a:ln w="19050">
            <a:solidFill>
              <a:srgbClr val="0160A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1"/>
          <p:cNvGrpSpPr/>
          <p:nvPr/>
        </p:nvGrpSpPr>
        <p:grpSpPr>
          <a:xfrm>
            <a:off x="613130" y="3243926"/>
            <a:ext cx="1510598" cy="2196025"/>
            <a:chOff x="518466" y="3243926"/>
            <a:chExt cx="1510598" cy="2196025"/>
          </a:xfrm>
        </p:grpSpPr>
        <p:pic>
          <p:nvPicPr>
            <p:cNvPr id="17" name="Picture 4" descr="D:\UserData\Documents\Волкова О.В\РМЦ\Вебинары, конференции\Совещания с муниципалитетами по Навигатору\17.11.2020\ЦДЮТТ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472" y="3243926"/>
              <a:ext cx="726585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D:\UserData\Documents\Волкова О.В\РМЦ\Вебинары, конференции\Совещания с муниципалитетами по Навигатору\17.11.2020\dtdim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6619" y="3529678"/>
              <a:ext cx="709359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" descr="H:\Коллегия рдш\Mari_El.-20151127063813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18466" y="4719951"/>
              <a:ext cx="837790" cy="720000"/>
            </a:xfrm>
            <a:prstGeom prst="rect">
              <a:avLst/>
            </a:prstGeom>
            <a:noFill/>
          </p:spPr>
        </p:pic>
        <p:pic>
          <p:nvPicPr>
            <p:cNvPr id="3074" name="Picture 2" descr="D:\UserData\Downloads\эмблема РЦФКиС БАСКЕТБОЛ (1)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2407" y="4396054"/>
              <a:ext cx="756657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3" descr="D:\UserData\Documents\Волкова О.В\РМЦ\Вебинары, конференции\Совещания с муниципалитетами по Навигатору\17.11.2020\rozavetrov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677" y="4029744"/>
              <a:ext cx="707369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44624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160A1"/>
                </a:solidFill>
                <a:latin typeface="Calibri" pitchFamily="34" charset="0"/>
              </a:rPr>
              <a:t>Информационная кампания для родителей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95936" y="548680"/>
            <a:ext cx="4824536" cy="575542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Материалы для проведения информационной кампании:</a:t>
            </a:r>
          </a:p>
          <a:p>
            <a:endParaRPr lang="ru-RU" sz="800" b="1" dirty="0">
              <a:solidFill>
                <a:srgbClr val="0160A1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Ссылка на листовку: </a:t>
            </a:r>
            <a:r>
              <a:rPr lang="en-US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  <a:hlinkClick r:id="rId2"/>
              </a:rPr>
              <a:t>https://</a:t>
            </a:r>
            <a:r>
              <a:rPr lang="en-US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  <a:hlinkClick r:id="rId2"/>
              </a:rPr>
              <a:t>yadi.sk/i/Iq8zXg_JMhi33Q</a:t>
            </a:r>
            <a:r>
              <a:rPr lang="ru-RU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endParaRPr lang="ru-RU" sz="8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Ссылка на видеоролик для родителей по регистрации: </a:t>
            </a:r>
            <a:r>
              <a:rPr lang="ru-RU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  <a:hlinkClick r:id="rId3"/>
              </a:rPr>
              <a:t>Регистрация в навигаторе для родителей – </a:t>
            </a:r>
            <a:r>
              <a:rPr lang="ru-RU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  <a:hlinkClick r:id="rId3"/>
              </a:rPr>
              <a:t>YouTube</a:t>
            </a:r>
            <a:r>
              <a:rPr lang="ru-RU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endParaRPr lang="ru-RU" sz="8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Ссылка на инструкцию по регистрации:  </a:t>
            </a:r>
            <a:r>
              <a:rPr lang="en-US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  <a:hlinkClick r:id="rId4"/>
              </a:rPr>
              <a:t>https://</a:t>
            </a:r>
            <a:r>
              <a:rPr lang="en-US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  <a:hlinkClick r:id="rId4"/>
              </a:rPr>
              <a:t>yadi.sk/i/LVJmQQROdOfN2w</a:t>
            </a:r>
            <a:r>
              <a:rPr lang="ru-RU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endParaRPr lang="ru-RU" sz="8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Ссылка материалы по часто задаваемым вопросам: </a:t>
            </a:r>
            <a:r>
              <a:rPr lang="en-US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  <a:hlinkClick r:id="rId5"/>
              </a:rPr>
              <a:t>https://</a:t>
            </a:r>
            <a:r>
              <a:rPr lang="en-US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  <a:hlinkClick r:id="rId5"/>
              </a:rPr>
              <a:t>yadi.sk/i/S31msfLBb_22ow</a:t>
            </a:r>
            <a:r>
              <a:rPr lang="ru-RU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endParaRPr lang="ru-RU" sz="8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Ссылка на </a:t>
            </a:r>
            <a:r>
              <a:rPr lang="ru-RU" sz="2000" b="1" dirty="0" err="1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вебинар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 «Навигатор ДОД Республики Марий Эл: общие вопросы работы, информационные кампании</a:t>
            </a:r>
          </a:p>
          <a:p>
            <a:r>
              <a:rPr lang="en-US" b="1" dirty="0" smtClean="0">
                <a:solidFill>
                  <a:schemeClr val="tx1"/>
                </a:solidFill>
                <a:latin typeface="Calibri" pitchFamily="34" charset="0"/>
                <a:hlinkClick r:id="rId6"/>
              </a:rPr>
              <a:t>https</a:t>
            </a:r>
            <a:r>
              <a:rPr lang="en-US" b="1" dirty="0">
                <a:solidFill>
                  <a:schemeClr val="tx1"/>
                </a:solidFill>
                <a:latin typeface="Calibri" pitchFamily="34" charset="0"/>
                <a:hlinkClick r:id="rId6"/>
              </a:rPr>
              <a:t>://</a:t>
            </a:r>
            <a:r>
              <a:rPr lang="en-US" b="1" dirty="0" smtClean="0">
                <a:solidFill>
                  <a:schemeClr val="tx1"/>
                </a:solidFill>
                <a:latin typeface="Calibri" pitchFamily="34" charset="0"/>
                <a:hlinkClick r:id="rId6"/>
              </a:rPr>
              <a:t>www.youtube.com/watch?v=hySVVTX9i_A&amp;list=PLZMNt5zom-y7XnZEkNOSs1uqIIBkh0jjr&amp;index=6</a:t>
            </a:r>
            <a:r>
              <a:rPr lang="ru-RU" b="1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endParaRPr lang="ru-RU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57356" y="1785926"/>
            <a:ext cx="3571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D20000"/>
                </a:solidFill>
                <a:latin typeface="Calibri" pitchFamily="34" charset="0"/>
              </a:rPr>
              <a:t>!</a:t>
            </a:r>
            <a:endParaRPr lang="ru-RU" sz="7200" b="1" dirty="0">
              <a:solidFill>
                <a:srgbClr val="D20000"/>
              </a:solidFill>
              <a:latin typeface="Calibri" pitchFamily="34" charset="0"/>
            </a:endParaRPr>
          </a:p>
        </p:txBody>
      </p:sp>
      <p:pic>
        <p:nvPicPr>
          <p:cNvPr id="1026" name="Picture 2" descr="D:\UserData\Documents\Волкова О.В\РМЦ\Информационное сопровождение\!!!Инф. листовка для родителей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896158"/>
            <a:ext cx="3512506" cy="5269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44624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160A1"/>
                </a:solidFill>
                <a:latin typeface="Calibri" pitchFamily="34" charset="0"/>
              </a:rPr>
              <a:t>Обработка заявок на запись детей в Навигаторе</a:t>
            </a:r>
          </a:p>
        </p:txBody>
      </p:sp>
      <p:pic>
        <p:nvPicPr>
          <p:cNvPr id="5" name="Picture 4" descr="H:\Навигатор\png\001-famil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1670" y="1214422"/>
            <a:ext cx="900000" cy="900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7122" y="785794"/>
            <a:ext cx="1015663" cy="207170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800080"/>
                </a:solidFill>
                <a:latin typeface="Calibri" pitchFamily="34" charset="0"/>
              </a:rPr>
              <a:t>Родитель (законный представитель)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14514" y="714356"/>
            <a:ext cx="664376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  <a:buFont typeface="Arial" pitchFamily="34" charset="0"/>
              <a:buChar char="•"/>
            </a:pPr>
            <a:r>
              <a:rPr lang="ru-RU" b="1" dirty="0" smtClean="0">
                <a:solidFill>
                  <a:srgbClr val="0160A1"/>
                </a:solidFill>
                <a:latin typeface="Calibri" pitchFamily="34" charset="0"/>
              </a:rPr>
              <a:t> создает личный кабинет на сайте Навигатор;</a:t>
            </a:r>
          </a:p>
          <a:p>
            <a:pPr algn="just">
              <a:spcAft>
                <a:spcPts val="600"/>
              </a:spcAft>
              <a:buFont typeface="Arial" pitchFamily="34" charset="0"/>
              <a:buChar char="•"/>
            </a:pPr>
            <a:r>
              <a:rPr lang="ru-RU" b="1" dirty="0" smtClean="0">
                <a:solidFill>
                  <a:srgbClr val="0160A1"/>
                </a:solidFill>
                <a:latin typeface="Calibri" pitchFamily="34" charset="0"/>
              </a:rPr>
              <a:t> в личный кабинет вносит данные детей;</a:t>
            </a:r>
          </a:p>
          <a:p>
            <a:pPr algn="just">
              <a:spcAft>
                <a:spcPts val="600"/>
              </a:spcAft>
              <a:buFont typeface="Arial" pitchFamily="34" charset="0"/>
              <a:buChar char="•"/>
            </a:pPr>
            <a:r>
              <a:rPr lang="ru-RU" b="1" dirty="0" smtClean="0">
                <a:solidFill>
                  <a:srgbClr val="0160A1"/>
                </a:solidFill>
                <a:latin typeface="Calibri" pitchFamily="34" charset="0"/>
              </a:rPr>
              <a:t> выбирает программу в каталоге;</a:t>
            </a:r>
          </a:p>
          <a:p>
            <a:pPr algn="just">
              <a:spcAft>
                <a:spcPts val="600"/>
              </a:spcAft>
              <a:buFont typeface="Arial" pitchFamily="34" charset="0"/>
              <a:buChar char="•"/>
            </a:pPr>
            <a:r>
              <a:rPr lang="ru-RU" b="1" dirty="0" smtClean="0">
                <a:solidFill>
                  <a:srgbClr val="0160A1"/>
                </a:solidFill>
                <a:latin typeface="Calibri" pitchFamily="34" charset="0"/>
              </a:rPr>
              <a:t> подает заявку на обучение ребенка - статус заявки «Новая»;</a:t>
            </a:r>
          </a:p>
          <a:p>
            <a:pPr algn="just">
              <a:spcAft>
                <a:spcPts val="600"/>
              </a:spcAft>
              <a:buFont typeface="Arial" pitchFamily="34" charset="0"/>
              <a:buChar char="•"/>
            </a:pPr>
            <a:r>
              <a:rPr lang="ru-RU" b="1" dirty="0" smtClean="0">
                <a:solidFill>
                  <a:srgbClr val="0160A1"/>
                </a:solidFill>
                <a:latin typeface="Calibri" pitchFamily="34" charset="0"/>
              </a:rPr>
              <a:t> может отменить заявку в своем личном кабинете - статус заявки «Отменена».</a:t>
            </a:r>
            <a:endParaRPr lang="ru-RU" b="1" dirty="0">
              <a:solidFill>
                <a:srgbClr val="0160A1"/>
              </a:solidFill>
              <a:latin typeface="Calibri" pitchFamily="34" charset="0"/>
            </a:endParaRPr>
          </a:p>
        </p:txBody>
      </p:sp>
      <p:pic>
        <p:nvPicPr>
          <p:cNvPr id="9" name="Picture 5" descr="H:\Навигатор\png\002-schoo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3177738"/>
            <a:ext cx="937124" cy="937124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285752" y="3000372"/>
            <a:ext cx="738664" cy="154311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800080"/>
                </a:solidFill>
                <a:latin typeface="Calibri" pitchFamily="34" charset="0"/>
              </a:rPr>
              <a:t>Организатор программ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14546" y="3000372"/>
            <a:ext cx="671517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  <a:buFont typeface="Arial" pitchFamily="34" charset="0"/>
              <a:buChar char="•"/>
            </a:pPr>
            <a:r>
              <a:rPr lang="ru-RU" b="1" dirty="0" smtClean="0">
                <a:solidFill>
                  <a:srgbClr val="0160A1"/>
                </a:solidFill>
                <a:latin typeface="Calibri" pitchFamily="34" charset="0"/>
              </a:rPr>
              <a:t> внимательно просматривает заявку - статус заявки «Новая»;</a:t>
            </a:r>
          </a:p>
          <a:p>
            <a:pPr algn="just">
              <a:spcAft>
                <a:spcPts val="600"/>
              </a:spcAft>
              <a:buFont typeface="Arial" pitchFamily="34" charset="0"/>
              <a:buChar char="•"/>
            </a:pPr>
            <a:r>
              <a:rPr lang="ru-RU" b="1" dirty="0" smtClean="0">
                <a:solidFill>
                  <a:srgbClr val="0160A1"/>
                </a:solidFill>
                <a:latin typeface="Calibri" pitchFamily="34" charset="0"/>
              </a:rPr>
              <a:t> подтверждает или отклоняет заявку (с указанием причины) - статус заявки «Подтверждена» или «Отклонена»;</a:t>
            </a:r>
          </a:p>
          <a:p>
            <a:pPr algn="just">
              <a:spcAft>
                <a:spcPts val="600"/>
              </a:spcAft>
              <a:buFont typeface="Arial" pitchFamily="34" charset="0"/>
              <a:buChar char="•"/>
            </a:pPr>
            <a:r>
              <a:rPr lang="ru-RU" b="1" dirty="0" smtClean="0">
                <a:solidFill>
                  <a:srgbClr val="0160A1"/>
                </a:solidFill>
                <a:latin typeface="Calibri" pitchFamily="34" charset="0"/>
              </a:rPr>
              <a:t> зачисляет на обучение через Навигатор - статус заявки «Обучается».</a:t>
            </a:r>
            <a:endParaRPr lang="ru-RU" b="1" dirty="0">
              <a:solidFill>
                <a:srgbClr val="0160A1"/>
              </a:solidFill>
              <a:latin typeface="Calibri" pitchFamily="34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285720" y="2857496"/>
            <a:ext cx="8501122" cy="1588"/>
          </a:xfrm>
          <a:prstGeom prst="line">
            <a:avLst/>
          </a:prstGeom>
          <a:ln w="19050">
            <a:solidFill>
              <a:srgbClr val="0160A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71472" y="5857892"/>
            <a:ext cx="8358246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160A1"/>
                </a:solidFill>
                <a:latin typeface="Calibri" pitchFamily="34" charset="0"/>
              </a:rPr>
              <a:t>Ссылка на </a:t>
            </a:r>
            <a:r>
              <a:rPr lang="ru-RU" sz="1600" b="1" dirty="0" err="1" smtClean="0">
                <a:solidFill>
                  <a:srgbClr val="0160A1"/>
                </a:solidFill>
                <a:latin typeface="Calibri" pitchFamily="34" charset="0"/>
              </a:rPr>
              <a:t>вебинар</a:t>
            </a:r>
            <a:r>
              <a:rPr lang="ru-RU" sz="1600" b="1" dirty="0" smtClean="0">
                <a:solidFill>
                  <a:srgbClr val="0160A1"/>
                </a:solidFill>
                <a:latin typeface="Calibri" pitchFamily="34" charset="0"/>
              </a:rPr>
              <a:t> «Навигатор ДОД Республики Марий Эл: запись на программы, алгоритм обработки заявок</a:t>
            </a:r>
            <a:r>
              <a:rPr lang="en-US" sz="1600" b="1" dirty="0" smtClean="0">
                <a:solidFill>
                  <a:srgbClr val="0160A1"/>
                </a:solidFill>
                <a:latin typeface="Calibri" pitchFamily="34" charset="0"/>
                <a:hlinkClick r:id="rId4"/>
              </a:rPr>
              <a:t>https://www.youtube.com/watch?v=fDYI4rRuuho&amp;list=PLZMNt5zom-y7XnZEkNOSs1uqIIBkh0jjr&amp;index=5</a:t>
            </a:r>
            <a:r>
              <a:rPr lang="ru-RU" sz="1600" b="1" dirty="0" smtClean="0">
                <a:solidFill>
                  <a:srgbClr val="0160A1"/>
                </a:solidFill>
                <a:latin typeface="Calibri" pitchFamily="34" charset="0"/>
              </a:rPr>
              <a:t> 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9512" y="5733256"/>
            <a:ext cx="3571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D20000"/>
                </a:solidFill>
                <a:latin typeface="Calibri" pitchFamily="34" charset="0"/>
              </a:rPr>
              <a:t>!</a:t>
            </a:r>
            <a:endParaRPr lang="ru-RU" sz="6000" b="1" dirty="0">
              <a:solidFill>
                <a:srgbClr val="D20000"/>
              </a:solidFill>
              <a:latin typeface="Calibri" pitchFamily="34" charset="0"/>
            </a:endParaRPr>
          </a:p>
        </p:txBody>
      </p:sp>
      <p:pic>
        <p:nvPicPr>
          <p:cNvPr id="17" name="Picture 7" descr="H:\Навигатор\png\004-stat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01024" y="4786322"/>
            <a:ext cx="785818" cy="785818"/>
          </a:xfrm>
          <a:prstGeom prst="rect">
            <a:avLst/>
          </a:prstGeom>
          <a:noFill/>
        </p:spPr>
      </p:pic>
      <p:cxnSp>
        <p:nvCxnSpPr>
          <p:cNvPr id="18" name="Прямая соединительная линия 17"/>
          <p:cNvCxnSpPr/>
          <p:nvPr/>
        </p:nvCxnSpPr>
        <p:spPr>
          <a:xfrm>
            <a:off x="285720" y="4714884"/>
            <a:ext cx="8501122" cy="1588"/>
          </a:xfrm>
          <a:prstGeom prst="line">
            <a:avLst/>
          </a:prstGeom>
          <a:ln w="19050">
            <a:solidFill>
              <a:srgbClr val="0160A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000100" y="4942909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b="1" dirty="0" smtClean="0">
                <a:solidFill>
                  <a:srgbClr val="0160A1"/>
                </a:solidFill>
                <a:latin typeface="Calibri" pitchFamily="34" charset="0"/>
              </a:rPr>
              <a:t>Ребенок зачислен на программу через Навигатор </a:t>
            </a:r>
            <a:endParaRPr lang="ru-RU" b="1" dirty="0">
              <a:solidFill>
                <a:srgbClr val="0160A1"/>
              </a:solidFill>
              <a:latin typeface="Calibri" pitchFamily="34" charset="0"/>
            </a:endParaRPr>
          </a:p>
        </p:txBody>
      </p:sp>
      <p:pic>
        <p:nvPicPr>
          <p:cNvPr id="20" name="Picture 2" descr="H:\Навигатор\3.12.2020\1515057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2" y="4849330"/>
            <a:ext cx="760538" cy="651372"/>
          </a:xfrm>
          <a:prstGeom prst="rect">
            <a:avLst/>
          </a:prstGeom>
          <a:noFill/>
        </p:spPr>
      </p:pic>
      <p:sp>
        <p:nvSpPr>
          <p:cNvPr id="21" name="Стрелка вправо 20"/>
          <p:cNvSpPr/>
          <p:nvPr/>
        </p:nvSpPr>
        <p:spPr>
          <a:xfrm>
            <a:off x="4000496" y="5072074"/>
            <a:ext cx="928694" cy="357190"/>
          </a:xfrm>
          <a:prstGeom prst="rightArrow">
            <a:avLst/>
          </a:prstGeom>
          <a:noFill/>
          <a:ln>
            <a:solidFill>
              <a:srgbClr val="0160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4929190" y="4929198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b="1" dirty="0" smtClean="0">
                <a:solidFill>
                  <a:srgbClr val="0160A1"/>
                </a:solidFill>
                <a:latin typeface="Calibri" pitchFamily="34" charset="0"/>
              </a:rPr>
              <a:t>Охвачен дополнительным образованием</a:t>
            </a:r>
            <a:endParaRPr lang="ru-RU" b="1" dirty="0">
              <a:solidFill>
                <a:srgbClr val="0160A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/>
          <a:srcRect l="3420" t="2450" r="8753" b="1101"/>
          <a:stretch>
            <a:fillRect/>
          </a:stretch>
        </p:blipFill>
        <p:spPr bwMode="auto">
          <a:xfrm>
            <a:off x="0" y="285728"/>
            <a:ext cx="8929718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:\Навигатор\3.12.2020\151505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85661" y="201675"/>
            <a:ext cx="1050835" cy="900000"/>
          </a:xfrm>
          <a:prstGeom prst="rect">
            <a:avLst/>
          </a:prstGeom>
          <a:noFill/>
        </p:spPr>
      </p:pic>
      <p:grpSp>
        <p:nvGrpSpPr>
          <p:cNvPr id="15" name="Группа 14"/>
          <p:cNvGrpSpPr/>
          <p:nvPr/>
        </p:nvGrpSpPr>
        <p:grpSpPr>
          <a:xfrm>
            <a:off x="395536" y="1275030"/>
            <a:ext cx="8678768" cy="4602242"/>
            <a:chOff x="285720" y="1052736"/>
            <a:chExt cx="8678768" cy="4602242"/>
          </a:xfrm>
        </p:grpSpPr>
        <p:pic>
          <p:nvPicPr>
            <p:cNvPr id="5" name="Picture 4" descr="H:\Навигатор\png\001-family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9632" y="3068960"/>
              <a:ext cx="900000" cy="900000"/>
            </a:xfrm>
            <a:prstGeom prst="rect">
              <a:avLst/>
            </a:prstGeom>
            <a:noFill/>
          </p:spPr>
        </p:pic>
        <p:pic>
          <p:nvPicPr>
            <p:cNvPr id="6" name="Picture 5" descr="H:\Навигатор\png\002-school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87624" y="1340768"/>
              <a:ext cx="900000" cy="900000"/>
            </a:xfrm>
            <a:prstGeom prst="rect">
              <a:avLst/>
            </a:prstGeom>
            <a:noFill/>
          </p:spPr>
        </p:pic>
        <p:sp>
          <p:nvSpPr>
            <p:cNvPr id="7" name="TextBox 6"/>
            <p:cNvSpPr txBox="1"/>
            <p:nvPr/>
          </p:nvSpPr>
          <p:spPr>
            <a:xfrm>
              <a:off x="1666197" y="1052736"/>
              <a:ext cx="7298291" cy="4555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endParaRPr lang="ru-RU" sz="2000" b="1" dirty="0" smtClean="0">
                <a:solidFill>
                  <a:srgbClr val="0160A1"/>
                </a:solidFill>
                <a:latin typeface="Calibri" pitchFamily="34" charset="0"/>
              </a:endParaRPr>
            </a:p>
            <a:p>
              <a:pPr algn="just">
                <a:spcAft>
                  <a:spcPts val="1200"/>
                </a:spcAft>
              </a:pPr>
              <a:r>
                <a:rPr lang="ru-RU" sz="2000" b="1" dirty="0" smtClean="0">
                  <a:solidFill>
                    <a:srgbClr val="800080"/>
                  </a:solidFill>
                  <a:latin typeface="Calibri" pitchFamily="34" charset="0"/>
                </a:rPr>
                <a:t>38</a:t>
              </a:r>
              <a:r>
                <a:rPr lang="ru-RU" sz="2000" b="1" dirty="0" smtClean="0">
                  <a:solidFill>
                    <a:srgbClr val="0160A1"/>
                  </a:solidFill>
                  <a:latin typeface="Calibri" pitchFamily="34" charset="0"/>
                </a:rPr>
                <a:t> </a:t>
              </a:r>
              <a:r>
                <a:rPr lang="ru-RU" sz="2000" b="1" dirty="0">
                  <a:solidFill>
                    <a:srgbClr val="0160A1"/>
                  </a:solidFill>
                  <a:latin typeface="Calibri" pitchFamily="34" charset="0"/>
                </a:rPr>
                <a:t>образовательных организаций</a:t>
              </a:r>
            </a:p>
            <a:p>
              <a:pPr algn="just">
                <a:spcAft>
                  <a:spcPts val="1200"/>
                </a:spcAft>
              </a:pPr>
              <a:r>
                <a:rPr lang="ru-RU" sz="2000" b="1" dirty="0" smtClean="0">
                  <a:solidFill>
                    <a:srgbClr val="800080"/>
                  </a:solidFill>
                  <a:latin typeface="Calibri" pitchFamily="34" charset="0"/>
                </a:rPr>
                <a:t>290</a:t>
              </a:r>
              <a:r>
                <a:rPr lang="ru-RU" sz="2000" b="1" dirty="0" smtClean="0">
                  <a:solidFill>
                    <a:srgbClr val="0160A1"/>
                  </a:solidFill>
                  <a:latin typeface="Calibri" pitchFamily="34" charset="0"/>
                </a:rPr>
                <a:t> </a:t>
              </a:r>
              <a:r>
                <a:rPr lang="ru-RU" sz="2000" b="1" dirty="0">
                  <a:solidFill>
                    <a:srgbClr val="0160A1"/>
                  </a:solidFill>
                  <a:latin typeface="Calibri" pitchFamily="34" charset="0"/>
                </a:rPr>
                <a:t>программ дополнительного </a:t>
              </a:r>
              <a:r>
                <a:rPr lang="ru-RU" sz="2000" b="1" dirty="0" smtClean="0">
                  <a:solidFill>
                    <a:srgbClr val="0160A1"/>
                  </a:solidFill>
                  <a:latin typeface="Calibri" pitchFamily="34" charset="0"/>
                </a:rPr>
                <a:t>образования</a:t>
              </a:r>
            </a:p>
            <a:p>
              <a:pPr algn="just">
                <a:spcAft>
                  <a:spcPts val="1200"/>
                </a:spcAft>
              </a:pPr>
              <a:endParaRPr lang="ru-RU" sz="2000" b="1" dirty="0" smtClean="0">
                <a:solidFill>
                  <a:srgbClr val="0160A1"/>
                </a:solidFill>
                <a:latin typeface="Calibri" pitchFamily="34" charset="0"/>
              </a:endParaRPr>
            </a:p>
            <a:p>
              <a:pPr algn="just">
                <a:spcAft>
                  <a:spcPts val="1200"/>
                </a:spcAft>
              </a:pPr>
              <a:r>
                <a:rPr lang="ru-RU" sz="2000" b="1" dirty="0" smtClean="0">
                  <a:solidFill>
                    <a:srgbClr val="800080"/>
                  </a:solidFill>
                  <a:latin typeface="Calibri" pitchFamily="34" charset="0"/>
                </a:rPr>
                <a:t>9296</a:t>
              </a:r>
              <a:r>
                <a:rPr lang="ru-RU" sz="2000" b="1" dirty="0" smtClean="0">
                  <a:solidFill>
                    <a:srgbClr val="0160A1"/>
                  </a:solidFill>
                  <a:latin typeface="Calibri" pitchFamily="34" charset="0"/>
                </a:rPr>
                <a:t> пользователей </a:t>
              </a:r>
              <a:r>
                <a:rPr lang="ru-RU" sz="2000" b="1" dirty="0">
                  <a:solidFill>
                    <a:srgbClr val="0160A1"/>
                  </a:solidFill>
                  <a:latin typeface="Calibri" pitchFamily="34" charset="0"/>
                </a:rPr>
                <a:t>(родителей</a:t>
              </a:r>
              <a:r>
                <a:rPr lang="ru-RU" sz="2000" b="1" dirty="0" smtClean="0">
                  <a:solidFill>
                    <a:srgbClr val="0160A1"/>
                  </a:solidFill>
                  <a:latin typeface="Calibri" pitchFamily="34" charset="0"/>
                </a:rPr>
                <a:t>, законных </a:t>
              </a:r>
              <a:r>
                <a:rPr lang="ru-RU" sz="2000" b="1" dirty="0">
                  <a:solidFill>
                    <a:srgbClr val="0160A1"/>
                  </a:solidFill>
                  <a:latin typeface="Calibri" pitchFamily="34" charset="0"/>
                </a:rPr>
                <a:t>представителей</a:t>
              </a:r>
              <a:r>
                <a:rPr lang="ru-RU" sz="2000" b="1" dirty="0" smtClean="0">
                  <a:solidFill>
                    <a:srgbClr val="0160A1"/>
                  </a:solidFill>
                  <a:latin typeface="Calibri" pitchFamily="34" charset="0"/>
                </a:rPr>
                <a:t>) зарегистрированы </a:t>
              </a:r>
              <a:r>
                <a:rPr lang="ru-RU" sz="2000" b="1" dirty="0">
                  <a:solidFill>
                    <a:srgbClr val="0160A1"/>
                  </a:solidFill>
                  <a:latin typeface="Calibri" pitchFamily="34" charset="0"/>
                </a:rPr>
                <a:t>в </a:t>
              </a:r>
              <a:r>
                <a:rPr lang="ru-RU" sz="2000" b="1" dirty="0" smtClean="0">
                  <a:solidFill>
                    <a:srgbClr val="0160A1"/>
                  </a:solidFill>
                  <a:latin typeface="Calibri" pitchFamily="34" charset="0"/>
                </a:rPr>
                <a:t>Навигаторе</a:t>
              </a:r>
            </a:p>
            <a:p>
              <a:pPr algn="just">
                <a:spcAft>
                  <a:spcPts val="1200"/>
                </a:spcAft>
              </a:pPr>
              <a:r>
                <a:rPr lang="ru-RU" sz="2000" b="1" dirty="0" smtClean="0">
                  <a:solidFill>
                    <a:srgbClr val="800080"/>
                  </a:solidFill>
                  <a:latin typeface="Calibri" pitchFamily="34" charset="0"/>
                </a:rPr>
                <a:t>9249</a:t>
              </a:r>
              <a:r>
                <a:rPr lang="ru-RU" sz="2000" b="1" dirty="0" smtClean="0">
                  <a:solidFill>
                    <a:srgbClr val="0160A1"/>
                  </a:solidFill>
                  <a:latin typeface="Calibri" pitchFamily="34" charset="0"/>
                </a:rPr>
                <a:t>  </a:t>
              </a:r>
              <a:r>
                <a:rPr lang="ru-RU" sz="2000" b="1" dirty="0">
                  <a:solidFill>
                    <a:srgbClr val="0160A1"/>
                  </a:solidFill>
                  <a:latin typeface="Calibri" pitchFamily="34" charset="0"/>
                </a:rPr>
                <a:t>детей от 5 до 18 </a:t>
              </a:r>
              <a:r>
                <a:rPr lang="ru-RU" sz="2000" b="1" dirty="0" smtClean="0">
                  <a:solidFill>
                    <a:srgbClr val="0160A1"/>
                  </a:solidFill>
                  <a:latin typeface="Calibri" pitchFamily="34" charset="0"/>
                </a:rPr>
                <a:t>лет внесены </a:t>
              </a:r>
              <a:r>
                <a:rPr lang="ru-RU" sz="2000" b="1" dirty="0">
                  <a:solidFill>
                    <a:srgbClr val="0160A1"/>
                  </a:solidFill>
                  <a:latin typeface="Calibri" pitchFamily="34" charset="0"/>
                </a:rPr>
                <a:t>в </a:t>
              </a:r>
              <a:r>
                <a:rPr lang="ru-RU" sz="2000" b="1" dirty="0" smtClean="0">
                  <a:solidFill>
                    <a:srgbClr val="0160A1"/>
                  </a:solidFill>
                  <a:latin typeface="Calibri" pitchFamily="34" charset="0"/>
                </a:rPr>
                <a:t>Навигатор </a:t>
              </a:r>
            </a:p>
            <a:p>
              <a:pPr algn="just">
                <a:spcAft>
                  <a:spcPts val="1200"/>
                </a:spcAft>
              </a:pPr>
              <a:r>
                <a:rPr lang="ru-RU" sz="2000" b="1" dirty="0" smtClean="0">
                  <a:solidFill>
                    <a:srgbClr val="800080"/>
                  </a:solidFill>
                  <a:latin typeface="Calibri" pitchFamily="34" charset="0"/>
                </a:rPr>
                <a:t>7029</a:t>
              </a:r>
              <a:r>
                <a:rPr lang="ru-RU" sz="2000" b="1" dirty="0" smtClean="0">
                  <a:solidFill>
                    <a:srgbClr val="0160A1"/>
                  </a:solidFill>
                  <a:latin typeface="Calibri" pitchFamily="34" charset="0"/>
                </a:rPr>
                <a:t> заявок </a:t>
              </a:r>
              <a:r>
                <a:rPr lang="ru-RU" sz="2000" b="1" dirty="0">
                  <a:solidFill>
                    <a:srgbClr val="0160A1"/>
                  </a:solidFill>
                  <a:latin typeface="Calibri" pitchFamily="34" charset="0"/>
                </a:rPr>
                <a:t>на обучение в кружках </a:t>
              </a:r>
              <a:endParaRPr lang="ru-RU" sz="2000" b="1" dirty="0" smtClean="0">
                <a:solidFill>
                  <a:srgbClr val="0160A1"/>
                </a:solidFill>
                <a:latin typeface="Calibri" pitchFamily="34" charset="0"/>
              </a:endParaRPr>
            </a:p>
            <a:p>
              <a:pPr algn="just">
                <a:spcAft>
                  <a:spcPts val="1200"/>
                </a:spcAft>
              </a:pPr>
              <a:endParaRPr lang="ru-RU" sz="2000" b="1" dirty="0" smtClean="0">
                <a:solidFill>
                  <a:srgbClr val="0160A1"/>
                </a:solidFill>
                <a:latin typeface="Calibri" pitchFamily="34" charset="0"/>
              </a:endParaRPr>
            </a:p>
            <a:p>
              <a:pPr algn="just">
                <a:spcAft>
                  <a:spcPts val="1200"/>
                </a:spcAft>
              </a:pPr>
              <a:r>
                <a:rPr lang="ru-RU" sz="2000" b="1" dirty="0" smtClean="0">
                  <a:solidFill>
                    <a:srgbClr val="800080"/>
                  </a:solidFill>
                  <a:latin typeface="Calibri" pitchFamily="34" charset="0"/>
                </a:rPr>
                <a:t>4430</a:t>
              </a:r>
              <a:r>
                <a:rPr lang="ru-RU" sz="2000" b="1" dirty="0" smtClean="0">
                  <a:solidFill>
                    <a:srgbClr val="0160A1"/>
                  </a:solidFill>
                  <a:latin typeface="Calibri" pitchFamily="34" charset="0"/>
                </a:rPr>
                <a:t> детей зачислены на обучение через Навигатор – </a:t>
              </a:r>
              <a:br>
                <a:rPr lang="ru-RU" sz="2000" b="1" dirty="0" smtClean="0">
                  <a:solidFill>
                    <a:srgbClr val="0160A1"/>
                  </a:solidFill>
                  <a:latin typeface="Calibri" pitchFamily="34" charset="0"/>
                </a:rPr>
              </a:br>
              <a:r>
                <a:rPr lang="ru-RU" sz="2000" b="1" dirty="0" smtClean="0">
                  <a:solidFill>
                    <a:srgbClr val="800080"/>
                  </a:solidFill>
                  <a:latin typeface="Calibri" pitchFamily="34" charset="0"/>
                </a:rPr>
                <a:t>10 %</a:t>
              </a:r>
              <a:r>
                <a:rPr lang="ru-RU" sz="2000" b="1" dirty="0" smtClean="0">
                  <a:solidFill>
                    <a:srgbClr val="0160A1"/>
                  </a:solidFill>
                  <a:latin typeface="Calibri" pitchFamily="34" charset="0"/>
                </a:rPr>
                <a:t> детей охвачены дополнительным образованием</a:t>
              </a:r>
              <a:endParaRPr lang="ru-RU" sz="2000" b="1" dirty="0">
                <a:solidFill>
                  <a:srgbClr val="0160A1"/>
                </a:solidFill>
                <a:latin typeface="Calibri" pitchFamily="34" charset="0"/>
              </a:endParaRPr>
            </a:p>
          </p:txBody>
        </p:sp>
        <p:pic>
          <p:nvPicPr>
            <p:cNvPr id="12" name="Picture 7" descr="H:\Навигатор\png\004-stats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67544" y="4869160"/>
              <a:ext cx="785818" cy="785818"/>
            </a:xfrm>
            <a:prstGeom prst="rect">
              <a:avLst/>
            </a:prstGeom>
            <a:noFill/>
          </p:spPr>
        </p:pic>
        <p:cxnSp>
          <p:nvCxnSpPr>
            <p:cNvPr id="13" name="Прямая соединительная линия 12"/>
            <p:cNvCxnSpPr/>
            <p:nvPr/>
          </p:nvCxnSpPr>
          <p:spPr>
            <a:xfrm>
              <a:off x="285720" y="2492896"/>
              <a:ext cx="8501122" cy="1588"/>
            </a:xfrm>
            <a:prstGeom prst="line">
              <a:avLst/>
            </a:prstGeom>
            <a:ln w="19050">
              <a:solidFill>
                <a:srgbClr val="0160A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>
              <a:off x="323528" y="4581128"/>
              <a:ext cx="8501122" cy="1588"/>
            </a:xfrm>
            <a:prstGeom prst="line">
              <a:avLst/>
            </a:prstGeom>
            <a:ln w="19050">
              <a:solidFill>
                <a:srgbClr val="0160A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/>
          <p:cNvSpPr/>
          <p:nvPr/>
        </p:nvSpPr>
        <p:spPr>
          <a:xfrm>
            <a:off x="116214" y="419388"/>
            <a:ext cx="779245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600" b="1" dirty="0">
                <a:solidFill>
                  <a:srgbClr val="800080"/>
                </a:solidFill>
                <a:latin typeface="Calibri" pitchFamily="34" charset="0"/>
              </a:rPr>
              <a:t>Первые результаты работы </a:t>
            </a:r>
            <a:r>
              <a:rPr lang="ru-RU" sz="2600" b="1" dirty="0" smtClean="0">
                <a:solidFill>
                  <a:srgbClr val="800080"/>
                </a:solidFill>
                <a:latin typeface="Calibri" pitchFamily="34" charset="0"/>
              </a:rPr>
              <a:t>Навигатора (10.12.2020):</a:t>
            </a:r>
            <a:endParaRPr lang="ru-RU" sz="2600" b="1" dirty="0">
              <a:solidFill>
                <a:srgbClr val="80008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123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42852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160A1"/>
                </a:solidFill>
                <a:latin typeface="Calibri" pitchFamily="34" charset="0"/>
              </a:rPr>
              <a:t>Контактные данные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92867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err="1" smtClean="0">
                <a:solidFill>
                  <a:srgbClr val="0160A1"/>
                </a:solidFill>
                <a:latin typeface="Calibri" pitchFamily="34" charset="0"/>
              </a:rPr>
              <a:t>Кибатова</a:t>
            </a:r>
            <a:r>
              <a:rPr lang="ru-RU" sz="4000" b="1" dirty="0" smtClean="0">
                <a:solidFill>
                  <a:srgbClr val="0160A1"/>
                </a:solidFill>
                <a:latin typeface="Calibri" pitchFamily="34" charset="0"/>
              </a:rPr>
              <a:t> Фаина Александровна</a:t>
            </a:r>
          </a:p>
          <a:p>
            <a:pPr algn="ctr"/>
            <a:r>
              <a:rPr lang="ru-RU" sz="4000" i="1" dirty="0" smtClean="0">
                <a:latin typeface="Calibri" pitchFamily="34" charset="0"/>
              </a:rPr>
              <a:t> </a:t>
            </a:r>
            <a:r>
              <a:rPr lang="ru-RU" sz="2400" i="1" dirty="0" smtClean="0">
                <a:latin typeface="Calibri" pitchFamily="34" charset="0"/>
              </a:rPr>
              <a:t>муниципальный администратор ИС Навигатор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714612" y="2786058"/>
            <a:ext cx="61436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latin typeface="Calibri" pitchFamily="34" charset="0"/>
              </a:rPr>
              <a:t>Рабочий телефон: </a:t>
            </a:r>
            <a:r>
              <a:rPr lang="ru-RU" sz="2400" b="1" i="1" dirty="0" smtClean="0">
                <a:latin typeface="Calibri" pitchFamily="34" charset="0"/>
              </a:rPr>
              <a:t>(8362)456-999</a:t>
            </a:r>
          </a:p>
          <a:p>
            <a:endParaRPr lang="en-US" sz="2400" i="1" dirty="0" smtClean="0">
              <a:latin typeface="Calibri" pitchFamily="34" charset="0"/>
            </a:endParaRPr>
          </a:p>
          <a:p>
            <a:endParaRPr lang="ru-RU" sz="2400" i="1" dirty="0" smtClean="0">
              <a:latin typeface="Calibri" pitchFamily="34" charset="0"/>
            </a:endParaRPr>
          </a:p>
          <a:p>
            <a:r>
              <a:rPr lang="ru-RU" sz="2400" i="1" dirty="0" smtClean="0">
                <a:latin typeface="Calibri" pitchFamily="34" charset="0"/>
              </a:rPr>
              <a:t>Эл</a:t>
            </a:r>
            <a:r>
              <a:rPr lang="en-US" sz="2400" i="1" dirty="0" smtClean="0">
                <a:latin typeface="Calibri" pitchFamily="34" charset="0"/>
              </a:rPr>
              <a:t>.</a:t>
            </a:r>
            <a:r>
              <a:rPr lang="ru-RU" sz="2400" i="1" dirty="0" smtClean="0">
                <a:latin typeface="Calibri" pitchFamily="34" charset="0"/>
              </a:rPr>
              <a:t>почта: </a:t>
            </a:r>
            <a:r>
              <a:rPr lang="en-US" sz="2400" b="1" i="1" dirty="0" smtClean="0">
                <a:latin typeface="Calibri" pitchFamily="34" charset="0"/>
              </a:rPr>
              <a:t>Uoa-kibatova@yandex.ru</a:t>
            </a:r>
            <a:endParaRPr lang="ru-RU" sz="2400" b="1" i="1" dirty="0" smtClean="0">
              <a:latin typeface="Calibri" pitchFamily="34" charset="0"/>
            </a:endParaRPr>
          </a:p>
        </p:txBody>
      </p:sp>
      <p:pic>
        <p:nvPicPr>
          <p:cNvPr id="20483" name="Picture 3" descr="I:\налог\png\002-email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3714752"/>
            <a:ext cx="1090618" cy="1090619"/>
          </a:xfrm>
          <a:prstGeom prst="rect">
            <a:avLst/>
          </a:prstGeom>
          <a:noFill/>
        </p:spPr>
      </p:pic>
      <p:pic>
        <p:nvPicPr>
          <p:cNvPr id="20486" name="Picture 6" descr="I:\налог\png\005-phon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2428868"/>
            <a:ext cx="1071569" cy="10715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52509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42852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160A1"/>
                </a:solidFill>
                <a:latin typeface="Calibri" pitchFamily="34" charset="0"/>
              </a:rPr>
              <a:t>Контактные данные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92867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err="1" smtClean="0">
                <a:solidFill>
                  <a:srgbClr val="0160A1"/>
                </a:solidFill>
                <a:latin typeface="Calibri" pitchFamily="34" charset="0"/>
              </a:rPr>
              <a:t>Ештыганова</a:t>
            </a:r>
            <a:r>
              <a:rPr lang="ru-RU" sz="4000" b="1" dirty="0" smtClean="0">
                <a:solidFill>
                  <a:srgbClr val="0160A1"/>
                </a:solidFill>
                <a:latin typeface="Calibri" pitchFamily="34" charset="0"/>
              </a:rPr>
              <a:t> </a:t>
            </a:r>
            <a:r>
              <a:rPr lang="ru-RU" sz="4000" b="1" dirty="0" err="1" smtClean="0">
                <a:solidFill>
                  <a:srgbClr val="0160A1"/>
                </a:solidFill>
                <a:latin typeface="Calibri" pitchFamily="34" charset="0"/>
              </a:rPr>
              <a:t>Снежана</a:t>
            </a:r>
            <a:r>
              <a:rPr lang="ru-RU" sz="4000" b="1" dirty="0" smtClean="0">
                <a:solidFill>
                  <a:srgbClr val="0160A1"/>
                </a:solidFill>
                <a:latin typeface="Calibri" pitchFamily="34" charset="0"/>
              </a:rPr>
              <a:t> Сергеевна</a:t>
            </a:r>
            <a:endParaRPr lang="ru-RU" sz="4000" b="1" dirty="0" smtClean="0">
              <a:solidFill>
                <a:srgbClr val="0160A1"/>
              </a:solidFill>
              <a:latin typeface="Calibri" pitchFamily="34" charset="0"/>
            </a:endParaRPr>
          </a:p>
          <a:p>
            <a:pPr algn="ctr"/>
            <a:r>
              <a:rPr lang="ru-RU" sz="4000" i="1" dirty="0" smtClean="0">
                <a:latin typeface="Calibri" pitchFamily="34" charset="0"/>
              </a:rPr>
              <a:t> </a:t>
            </a:r>
            <a:r>
              <a:rPr lang="ru-RU" sz="2400" i="1" dirty="0" smtClean="0">
                <a:latin typeface="Calibri" pitchFamily="34" charset="0"/>
              </a:rPr>
              <a:t>муниципальный </a:t>
            </a:r>
            <a:r>
              <a:rPr lang="ru-RU" sz="2400" i="1" dirty="0" smtClean="0">
                <a:latin typeface="Calibri" pitchFamily="34" charset="0"/>
              </a:rPr>
              <a:t>модератор </a:t>
            </a:r>
            <a:r>
              <a:rPr lang="ru-RU" sz="2400" i="1" dirty="0" smtClean="0">
                <a:latin typeface="Calibri" pitchFamily="34" charset="0"/>
              </a:rPr>
              <a:t>ИС </a:t>
            </a:r>
            <a:r>
              <a:rPr lang="ru-RU" sz="2400" i="1" dirty="0" smtClean="0">
                <a:latin typeface="Calibri" pitchFamily="34" charset="0"/>
              </a:rPr>
              <a:t>Навигатор</a:t>
            </a:r>
            <a:r>
              <a:rPr lang="en-US" sz="2400" i="1" dirty="0" smtClean="0">
                <a:latin typeface="Calibri" pitchFamily="34" charset="0"/>
              </a:rPr>
              <a:t> </a:t>
            </a:r>
            <a:endParaRPr lang="ru-RU" sz="2400" i="1" dirty="0" smtClean="0">
              <a:latin typeface="Calibri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14612" y="2786058"/>
            <a:ext cx="61436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latin typeface="Calibri" pitchFamily="34" charset="0"/>
              </a:rPr>
              <a:t>Рабочий телефон: </a:t>
            </a:r>
            <a:r>
              <a:rPr lang="ru-RU" sz="2400" b="1" i="1" dirty="0" smtClean="0">
                <a:latin typeface="Calibri" pitchFamily="34" charset="0"/>
              </a:rPr>
              <a:t>(</a:t>
            </a:r>
            <a:r>
              <a:rPr lang="ru-RU" sz="2400" b="1" i="1" dirty="0" smtClean="0">
                <a:latin typeface="Calibri" pitchFamily="34" charset="0"/>
              </a:rPr>
              <a:t>8362)64-96-04</a:t>
            </a:r>
            <a:endParaRPr lang="ru-RU" sz="2400" b="1" i="1" dirty="0" smtClean="0">
              <a:latin typeface="Calibri" pitchFamily="34" charset="0"/>
            </a:endParaRPr>
          </a:p>
          <a:p>
            <a:endParaRPr lang="en-US" sz="2400" i="1" dirty="0" smtClean="0">
              <a:latin typeface="Calibri" pitchFamily="34" charset="0"/>
            </a:endParaRPr>
          </a:p>
          <a:p>
            <a:endParaRPr lang="ru-RU" sz="2400" i="1" dirty="0" smtClean="0">
              <a:latin typeface="Calibri" pitchFamily="34" charset="0"/>
            </a:endParaRPr>
          </a:p>
          <a:p>
            <a:r>
              <a:rPr lang="ru-RU" sz="2400" i="1" dirty="0" smtClean="0">
                <a:latin typeface="Calibri" pitchFamily="34" charset="0"/>
              </a:rPr>
              <a:t>Эл</a:t>
            </a:r>
            <a:r>
              <a:rPr lang="en-US" sz="2400" i="1" dirty="0" smtClean="0">
                <a:latin typeface="Calibri" pitchFamily="34" charset="0"/>
              </a:rPr>
              <a:t>.</a:t>
            </a:r>
            <a:r>
              <a:rPr lang="ru-RU" sz="2400" i="1" dirty="0" smtClean="0">
                <a:latin typeface="Calibri" pitchFamily="34" charset="0"/>
              </a:rPr>
              <a:t>почта: </a:t>
            </a:r>
            <a:r>
              <a:rPr lang="en-US" sz="2400" b="1" i="1" dirty="0" smtClean="0">
                <a:latin typeface="Calibri" pitchFamily="34" charset="0"/>
              </a:rPr>
              <a:t>snejana.esh@yandex.ru</a:t>
            </a:r>
            <a:endParaRPr lang="ru-RU" sz="2400" b="1" i="1" dirty="0" smtClean="0">
              <a:latin typeface="Calibri" pitchFamily="34" charset="0"/>
            </a:endParaRPr>
          </a:p>
        </p:txBody>
      </p:sp>
      <p:pic>
        <p:nvPicPr>
          <p:cNvPr id="20483" name="Picture 3" descr="I:\налог\png\002-email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3714752"/>
            <a:ext cx="1090618" cy="1090619"/>
          </a:xfrm>
          <a:prstGeom prst="rect">
            <a:avLst/>
          </a:prstGeom>
          <a:noFill/>
        </p:spPr>
      </p:pic>
      <p:pic>
        <p:nvPicPr>
          <p:cNvPr id="20486" name="Picture 6" descr="I:\налог\png\005-phon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2428868"/>
            <a:ext cx="1071569" cy="10715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52509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2740</TotalTime>
  <Words>809</Words>
  <Application>Microsoft Office PowerPoint</Application>
  <PresentationFormat>Экран (4:3)</PresentationFormat>
  <Paragraphs>153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Admin</cp:lastModifiedBy>
  <cp:revision>343</cp:revision>
  <dcterms:created xsi:type="dcterms:W3CDTF">2017-10-27T12:53:47Z</dcterms:created>
  <dcterms:modified xsi:type="dcterms:W3CDTF">2020-12-18T12:18:46Z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3</vt:i4>
  </property>
  <property fmtid="{D5CDD505-2E9C-101B-9397-08002B2CF9AE}" pid="8" name="PresentationFormat">
    <vt:lpwstr>Экран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43</vt:i4>
  </property>
</Properties>
</file>